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46"/>
  </p:notesMasterIdLst>
  <p:sldIdLst>
    <p:sldId id="263" r:id="rId2"/>
    <p:sldId id="280" r:id="rId3"/>
    <p:sldId id="262" r:id="rId4"/>
    <p:sldId id="265" r:id="rId5"/>
    <p:sldId id="278" r:id="rId6"/>
    <p:sldId id="266" r:id="rId7"/>
    <p:sldId id="267" r:id="rId8"/>
    <p:sldId id="268" r:id="rId9"/>
    <p:sldId id="271" r:id="rId10"/>
    <p:sldId id="272" r:id="rId11"/>
    <p:sldId id="270" r:id="rId12"/>
    <p:sldId id="269" r:id="rId13"/>
    <p:sldId id="274" r:id="rId14"/>
    <p:sldId id="275" r:id="rId15"/>
    <p:sldId id="273" r:id="rId16"/>
    <p:sldId id="276" r:id="rId17"/>
    <p:sldId id="277" r:id="rId18"/>
    <p:sldId id="281" r:id="rId19"/>
    <p:sldId id="304" r:id="rId20"/>
    <p:sldId id="264" r:id="rId21"/>
    <p:sldId id="282" r:id="rId22"/>
    <p:sldId id="292" r:id="rId23"/>
    <p:sldId id="293" r:id="rId24"/>
    <p:sldId id="294" r:id="rId25"/>
    <p:sldId id="295" r:id="rId26"/>
    <p:sldId id="298" r:id="rId27"/>
    <p:sldId id="300" r:id="rId28"/>
    <p:sldId id="301" r:id="rId29"/>
    <p:sldId id="302" r:id="rId30"/>
    <p:sldId id="296" r:id="rId31"/>
    <p:sldId id="297" r:id="rId32"/>
    <p:sldId id="303" r:id="rId33"/>
    <p:sldId id="305" r:id="rId34"/>
    <p:sldId id="306" r:id="rId35"/>
    <p:sldId id="283" r:id="rId36"/>
    <p:sldId id="284" r:id="rId37"/>
    <p:sldId id="285" r:id="rId38"/>
    <p:sldId id="286" r:id="rId39"/>
    <p:sldId id="287" r:id="rId40"/>
    <p:sldId id="288" r:id="rId41"/>
    <p:sldId id="289" r:id="rId42"/>
    <p:sldId id="290" r:id="rId43"/>
    <p:sldId id="299" r:id="rId44"/>
    <p:sldId id="291" r:id="rId45"/>
  </p:sldIdLst>
  <p:sldSz cx="9144000" cy="5143500" type="screen16x9"/>
  <p:notesSz cx="6858000" cy="9144000"/>
  <p:embeddedFontLst>
    <p:embeddedFont>
      <p:font typeface="Calibri" panose="020F0502020204030204" pitchFamily="34" charset="0"/>
      <p:regular r:id="rId47"/>
      <p:bold r:id="rId48"/>
      <p:italic r:id="rId49"/>
      <p:boldItalic r:id="rId50"/>
    </p:embeddedFont>
    <p:embeddedFont>
      <p:font typeface="Montserrat" pitchFamily="2" charset="77"/>
      <p:regular r:id="rId51"/>
      <p:bold r:id="rId52"/>
      <p:italic r:id="rId53"/>
      <p:boldItalic r:id="rId54"/>
    </p:embeddedFont>
    <p:embeddedFont>
      <p:font typeface="Roboto Mono" pitchFamily="49"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809586F8-FE74-4143-BF8F-F9FE856454C2}">
          <p14:sldIdLst>
            <p14:sldId id="263"/>
          </p14:sldIdLst>
        </p14:section>
        <p14:section name="Chapter 1" id="{244B457A-80E3-E94B-BBAE-D6ADA51EF264}">
          <p14:sldIdLst>
            <p14:sldId id="280"/>
            <p14:sldId id="262"/>
            <p14:sldId id="265"/>
            <p14:sldId id="278"/>
            <p14:sldId id="266"/>
            <p14:sldId id="267"/>
            <p14:sldId id="268"/>
            <p14:sldId id="271"/>
            <p14:sldId id="272"/>
            <p14:sldId id="270"/>
            <p14:sldId id="269"/>
            <p14:sldId id="274"/>
            <p14:sldId id="275"/>
            <p14:sldId id="273"/>
            <p14:sldId id="276"/>
            <p14:sldId id="277"/>
            <p14:sldId id="281"/>
            <p14:sldId id="304"/>
            <p14:sldId id="264"/>
          </p14:sldIdLst>
        </p14:section>
        <p14:section name="Chapter 2" id="{E97DDF63-1697-884F-BB00-723281DCDEBF}">
          <p14:sldIdLst>
            <p14:sldId id="282"/>
            <p14:sldId id="292"/>
            <p14:sldId id="293"/>
            <p14:sldId id="294"/>
            <p14:sldId id="295"/>
            <p14:sldId id="298"/>
            <p14:sldId id="300"/>
            <p14:sldId id="301"/>
            <p14:sldId id="302"/>
            <p14:sldId id="296"/>
            <p14:sldId id="297"/>
            <p14:sldId id="303"/>
            <p14:sldId id="305"/>
            <p14:sldId id="306"/>
            <p14:sldId id="283"/>
          </p14:sldIdLst>
        </p14:section>
        <p14:section name="Chapter 3" id="{52689198-E475-6B44-9A56-D9592AFB836A}">
          <p14:sldIdLst>
            <p14:sldId id="284"/>
            <p14:sldId id="285"/>
          </p14:sldIdLst>
        </p14:section>
        <p14:section name="Chapter 4" id="{34C94E90-130D-764F-A21B-DB99A673A762}">
          <p14:sldIdLst>
            <p14:sldId id="286"/>
            <p14:sldId id="287"/>
          </p14:sldIdLst>
        </p14:section>
        <p14:section name="Chapter 5" id="{EE262F47-52B2-0743-8ED3-EA0D0631E83D}">
          <p14:sldIdLst>
            <p14:sldId id="288"/>
            <p14:sldId id="289"/>
          </p14:sldIdLst>
        </p14:section>
        <p14:section name="Chapter 6" id="{B6459EA9-C213-5345-81CD-AC96C0C2163D}">
          <p14:sldIdLst>
            <p14:sldId id="290"/>
            <p14:sldId id="299"/>
            <p14:sldId id="291"/>
          </p14:sldIdLst>
        </p14:section>
      </p14:sectionLst>
    </p:ext>
    <p:ext uri="{EFAFB233-063F-42B5-8137-9DF3F51BA10A}">
      <p15:sldGuideLst xmlns:p15="http://schemas.microsoft.com/office/powerpoint/2012/main">
        <p15:guide id="1" orient="horz" pos="1620">
          <p15:clr>
            <a:srgbClr val="A4A3A4"/>
          </p15:clr>
        </p15:guide>
        <p15:guide id="2" pos="5556" userDrawn="1">
          <p15:clr>
            <a:srgbClr val="A4A3A4"/>
          </p15:clr>
        </p15:guide>
        <p15:guide id="3" pos="3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7A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45"/>
    <p:restoredTop sz="75386"/>
  </p:normalViewPr>
  <p:slideViewPr>
    <p:cSldViewPr snapToGrid="0">
      <p:cViewPr>
        <p:scale>
          <a:sx n="148" d="100"/>
          <a:sy n="148" d="100"/>
        </p:scale>
        <p:origin x="1056" y="248"/>
      </p:cViewPr>
      <p:guideLst>
        <p:guide orient="horz" pos="1620"/>
        <p:guide pos="5556"/>
        <p:guide pos="3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font" Target="fonts/font12.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212353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r>
              <a:rPr lang="en-US" dirty="0">
                <a:effectLst/>
              </a:rPr>
              <a:t>Scratches are great to work with, but copy results to your private space after your job is done</a:t>
            </a:r>
          </a:p>
        </p:txBody>
      </p:sp>
    </p:spTree>
    <p:extLst>
      <p:ext uri="{BB962C8B-B14F-4D97-AF65-F5344CB8AC3E}">
        <p14:creationId xmlns:p14="http://schemas.microsoft.com/office/powerpoint/2010/main" val="204303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3508598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8083690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291260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827083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001290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981646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849395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rtl="0">
              <a:spcBef>
                <a:spcPts val="0"/>
              </a:spcBef>
              <a:spcAft>
                <a:spcPts val="1200"/>
              </a:spcAft>
              <a:buNone/>
            </a:pPr>
            <a:r>
              <a:rPr lang="en-US" sz="1100" b="0" i="0" u="none" strike="noStrike" dirty="0">
                <a:solidFill>
                  <a:srgbClr val="000000"/>
                </a:solidFill>
                <a:effectLst/>
                <a:latin typeface="Arial" panose="020B0604020202020204" pitchFamily="34" charset="0"/>
              </a:rPr>
              <a:t>Programming for a High-Performance Computing (HPC) environment can be quite different from doing so on a local machine. When designing and executing data analyses in these two contexts, you might consider the following factors:</a:t>
            </a:r>
          </a:p>
          <a:p>
            <a:pPr rtl="0">
              <a:spcBef>
                <a:spcPts val="0"/>
              </a:spcBef>
              <a:spcAft>
                <a:spcPts val="1200"/>
              </a:spcAft>
            </a:pPr>
            <a:endParaRPr lang="en-US" dirty="0">
              <a:effectLst/>
            </a:endParaRPr>
          </a:p>
          <a:p>
            <a:pPr rtl="0" fontAlgn="base">
              <a:spcBef>
                <a:spcPts val="120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Parallelism:</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Typically limited to the number of cores on your machine, which is generally low (e.g., 4, 8, 16 cores). You might use libraries like </a:t>
            </a:r>
            <a:r>
              <a:rPr lang="en-US" sz="1100" b="0" i="0" u="none" strike="noStrike" dirty="0">
                <a:solidFill>
                  <a:srgbClr val="188038"/>
                </a:solidFill>
                <a:effectLst/>
                <a:latin typeface="Roboto Mono" panose="020F0502020204030204" pitchFamily="34" charset="0"/>
              </a:rPr>
              <a:t>multiprocessing</a:t>
            </a:r>
            <a:r>
              <a:rPr lang="en-US" sz="1100" b="0" i="0" u="none" strike="noStrike" dirty="0">
                <a:solidFill>
                  <a:srgbClr val="000000"/>
                </a:solidFill>
                <a:effectLst/>
                <a:latin typeface="Arial" panose="020B0604020202020204" pitchFamily="34" charset="0"/>
              </a:rPr>
              <a:t> for parallel processing.</a:t>
            </a:r>
            <a:endParaRPr lang="en-US" sz="1100" b="1" i="0" u="none" strike="noStrike" dirty="0">
              <a:solidFill>
                <a:srgbClr val="000000"/>
              </a:solidFill>
              <a:effectLst/>
              <a:latin typeface="Arial" panose="020B0604020202020204" pitchFamily="34" charset="0"/>
            </a:endParaRP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HPC clusters typically have a much larger number of cores, and may even span multiple nodes. You'd probably use MPI (Message Passing Interface) libraries like </a:t>
            </a:r>
            <a:r>
              <a:rPr lang="en-US" sz="1100" b="0" i="0" u="none" strike="noStrike" dirty="0">
                <a:solidFill>
                  <a:srgbClr val="188038"/>
                </a:solidFill>
                <a:effectLst/>
                <a:latin typeface="Roboto Mono" panose="020F0502020204030204" pitchFamily="34" charset="0"/>
              </a:rPr>
              <a:t>mpi4py</a:t>
            </a:r>
            <a:r>
              <a:rPr lang="en-US" sz="1100" b="0" i="0" u="none" strike="noStrike" dirty="0">
                <a:solidFill>
                  <a:srgbClr val="000000"/>
                </a:solidFill>
                <a:effectLst/>
                <a:latin typeface="Arial" panose="020B0604020202020204" pitchFamily="34" charset="0"/>
              </a:rPr>
              <a:t> or distributed computing libraries/frameworks like </a:t>
            </a:r>
            <a:r>
              <a:rPr lang="en-US" sz="1100" b="0" i="0" u="none" strike="noStrike" dirty="0" err="1">
                <a:solidFill>
                  <a:srgbClr val="000000"/>
                </a:solidFill>
                <a:effectLst/>
                <a:latin typeface="Arial" panose="020B0604020202020204" pitchFamily="34" charset="0"/>
              </a:rPr>
              <a:t>Dask</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endParaRPr lang="en-US" sz="1100" b="1"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Memory:</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You're constrained by the RAM on your machine, which can be a limiting factor for large datasets.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Distributed memory across nodes means you can handle much larger datasets, but you also need to manage data distribution and communication.</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Storage:</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You generally access data from local drives or connected network drives.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HPC environments usually have shared filesystems like </a:t>
            </a:r>
            <a:r>
              <a:rPr lang="en-US" sz="1100" b="0" i="0" u="none" strike="noStrike" dirty="0" err="1">
                <a:solidFill>
                  <a:srgbClr val="000000"/>
                </a:solidFill>
                <a:effectLst/>
                <a:latin typeface="Arial" panose="020B0604020202020204" pitchFamily="34" charset="0"/>
              </a:rPr>
              <a:t>Lustre</a:t>
            </a:r>
            <a:r>
              <a:rPr lang="en-US" sz="1100" b="0" i="0" u="none" strike="noStrike" dirty="0">
                <a:solidFill>
                  <a:srgbClr val="000000"/>
                </a:solidFill>
                <a:effectLst/>
                <a:latin typeface="Arial" panose="020B0604020202020204" pitchFamily="34" charset="0"/>
              </a:rPr>
              <a:t> or GPFS. I/O operations can be a bottleneck, so you might need to optimize data reading/writing or consider using local scratch space on the nodes.</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Environment and Dependencies: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You can generally install libraries and tools as needed.</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HPC systems may have strict software modules and may not allow you to install packages at will. You may need to work with administrators or use virtual environments/containers like Singularity.</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Batch Systems: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Direct execution of scripts.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Most HPCs use batch systems like SLURM, PBS, or Torque. You have to submit jobs to a queue, and there's often a need to specify resources (CPU, memory, time).</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Data Transfer:</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Data is usually locally available or downloaded from the web.</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You might need to transfer data to/from the HPC system using tools like </a:t>
            </a:r>
            <a:r>
              <a:rPr lang="en-US" sz="1100" b="0" i="0" u="none" strike="noStrike" dirty="0" err="1">
                <a:solidFill>
                  <a:srgbClr val="188038"/>
                </a:solidFill>
                <a:effectLst/>
                <a:latin typeface="Roboto Mono" panose="020F0502020204030204" pitchFamily="34" charset="0"/>
              </a:rPr>
              <a:t>scp</a:t>
            </a:r>
            <a:r>
              <a:rPr lang="en-US" sz="1100" b="0" i="0" u="none" strike="noStrike" dirty="0">
                <a:solidFill>
                  <a:srgbClr val="000000"/>
                </a:solidFill>
                <a:effectLst/>
                <a:latin typeface="Arial" panose="020B0604020202020204" pitchFamily="34" charset="0"/>
              </a:rPr>
              <a:t>, </a:t>
            </a:r>
            <a:r>
              <a:rPr lang="en-US" sz="1100" b="0" i="0" u="none" strike="noStrike" dirty="0" err="1">
                <a:solidFill>
                  <a:srgbClr val="188038"/>
                </a:solidFill>
                <a:effectLst/>
                <a:latin typeface="Roboto Mono" panose="020F0502020204030204" pitchFamily="34" charset="0"/>
              </a:rPr>
              <a:t>rsync</a:t>
            </a:r>
            <a:r>
              <a:rPr lang="en-US" sz="1100" b="0" i="0" u="none" strike="noStrike" dirty="0">
                <a:solidFill>
                  <a:srgbClr val="000000"/>
                </a:solidFill>
                <a:effectLst/>
                <a:latin typeface="Arial" panose="020B0604020202020204" pitchFamily="34" charset="0"/>
              </a:rPr>
              <a:t>, or </a:t>
            </a:r>
            <a:r>
              <a:rPr lang="en-US" sz="1100" b="0" i="0" u="none" strike="noStrike" dirty="0">
                <a:solidFill>
                  <a:srgbClr val="188038"/>
                </a:solidFill>
                <a:effectLst/>
                <a:latin typeface="Roboto Mono" panose="020F0502020204030204" pitchFamily="34" charset="0"/>
              </a:rPr>
              <a:t>Globus</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endParaRPr lang="en-US" sz="1100" b="1"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Error Handling and Debugging:</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Direct feedback, easy debugging with tools like </a:t>
            </a:r>
            <a:r>
              <a:rPr lang="en-US" sz="1100" b="0" i="0" u="none" strike="noStrike" dirty="0" err="1">
                <a:solidFill>
                  <a:srgbClr val="188038"/>
                </a:solidFill>
                <a:effectLst/>
                <a:latin typeface="Roboto Mono" panose="020F0502020204030204" pitchFamily="34" charset="0"/>
              </a:rPr>
              <a:t>pdb</a:t>
            </a:r>
            <a:r>
              <a:rPr lang="en-US" sz="1100" b="0" i="0" u="none" strike="noStrike" dirty="0">
                <a:solidFill>
                  <a:srgbClr val="000000"/>
                </a:solidFill>
                <a:effectLst/>
                <a:latin typeface="Arial" panose="020B0604020202020204" pitchFamily="34" charset="0"/>
              </a:rPr>
              <a:t>.</a:t>
            </a:r>
            <a:endParaRPr lang="en-US" sz="1100" b="1" i="0" u="none" strike="noStrike" dirty="0">
              <a:solidFill>
                <a:srgbClr val="000000"/>
              </a:solidFill>
              <a:effectLst/>
              <a:latin typeface="Arial" panose="020B0604020202020204" pitchFamily="34" charset="0"/>
            </a:endParaRP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Debugging can be more challenging. Direct feedback is limited. It's crucial to have good logging and perhaps use remote debugging tools or debugging profiles available on the cluster.</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Optimizations: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General performance optimizations.</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You might need to consider node-level optimizations, inter-node communication, optimizing for specific architectures, or using GPU nodes if available.</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Networking:</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If your analysis requires communication between nodes, you need to be aware of the network topology and costs associated with data transfer between nodes.</a:t>
            </a:r>
          </a:p>
          <a:p>
            <a:pPr marL="742950" lvl="1" indent="-285750" rtl="0" fontAlgn="base">
              <a:spcBef>
                <a:spcPts val="0"/>
              </a:spcBef>
              <a:spcAft>
                <a:spcPts val="0"/>
              </a:spcAft>
              <a:buFont typeface="Arial" panose="020B0604020202020204" pitchFamily="34" charset="0"/>
              <a:buChar char="•"/>
            </a:pPr>
            <a:endParaRPr lang="en-US" sz="11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100" b="0" i="0" u="none" strike="noStrike" dirty="0">
                <a:solidFill>
                  <a:srgbClr val="000000"/>
                </a:solidFill>
                <a:effectLst/>
                <a:latin typeface="Arial" panose="020B0604020202020204" pitchFamily="34" charset="0"/>
              </a:rPr>
              <a:t>Code Scalability:</a:t>
            </a:r>
          </a:p>
          <a:p>
            <a:pPr marL="742950" lvl="1" indent="-285750" rtl="0" fontAlgn="base">
              <a:spcBef>
                <a:spcPts val="0"/>
              </a:spcBef>
              <a:spcAft>
                <a:spcPts val="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Local Machine: Code is often written for single-node, multi-core scalability.</a:t>
            </a:r>
          </a:p>
          <a:p>
            <a:pPr marL="742950" lvl="1" indent="-285750" rtl="0" fontAlgn="base">
              <a:spcBef>
                <a:spcPts val="0"/>
              </a:spcBef>
              <a:spcAft>
                <a:spcPts val="1200"/>
              </a:spcAft>
              <a:buFont typeface="Arial" panose="020B0604020202020204" pitchFamily="34" charset="0"/>
              <a:buChar char="•"/>
            </a:pPr>
            <a:r>
              <a:rPr lang="en-US" sz="1100" b="0" i="0" u="none" strike="noStrike" dirty="0">
                <a:solidFill>
                  <a:srgbClr val="000000"/>
                </a:solidFill>
                <a:effectLst/>
                <a:latin typeface="Arial" panose="020B0604020202020204" pitchFamily="34" charset="0"/>
              </a:rPr>
              <a:t>HPC: You should think about multi-node, multi-core scalability. It's not just about running faster; it's about scaling to much larger data sizes or problem complexity.</a:t>
            </a:r>
          </a:p>
        </p:txBody>
      </p:sp>
    </p:spTree>
    <p:extLst>
      <p:ext uri="{BB962C8B-B14F-4D97-AF65-F5344CB8AC3E}">
        <p14:creationId xmlns:p14="http://schemas.microsoft.com/office/powerpoint/2010/main" val="21582005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Understand the dataset and the problem we will solve. Use a toy example to create a prototype of your analysis on a small subset of the data. This allows you to iterate quickly and learn how to work with the dataset. The size should be so small that you can comfortably work locally on your own machine, but large enough to "encounter most difficulties" (e.g. matching names) and to identify performance problems.</a:t>
            </a:r>
            <a:endParaRPr lang="en-US" dirty="0"/>
          </a:p>
        </p:txBody>
      </p:sp>
    </p:spTree>
    <p:extLst>
      <p:ext uri="{BB962C8B-B14F-4D97-AF65-F5344CB8AC3E}">
        <p14:creationId xmlns:p14="http://schemas.microsoft.com/office/powerpoint/2010/main" val="3315969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735357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Understand the dataset and the problem we will solve. Use a toy example to create a prototype of your analysis on a small subset of the data. This allows you to iterate quickly and learn how to work with the dataset. The size should be so small that you can comfortably work locally on your own machine, but large enough to "encounter most difficulties" (e.g. matching names) and to identify performance problems.</a:t>
            </a:r>
            <a:endParaRPr lang="en-US" dirty="0"/>
          </a:p>
        </p:txBody>
      </p:sp>
    </p:spTree>
    <p:extLst>
      <p:ext uri="{BB962C8B-B14F-4D97-AF65-F5344CB8AC3E}">
        <p14:creationId xmlns:p14="http://schemas.microsoft.com/office/powerpoint/2010/main" val="41043566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rtl="0">
              <a:spcBef>
                <a:spcPts val="0"/>
              </a:spcBef>
              <a:spcAft>
                <a:spcPts val="0"/>
              </a:spcAft>
              <a:buNone/>
            </a:pPr>
            <a:r>
              <a:rPr lang="en-US" sz="1800" b="0" i="0" u="none" strike="noStrike" dirty="0">
                <a:solidFill>
                  <a:srgbClr val="000000"/>
                </a:solidFill>
                <a:effectLst/>
                <a:latin typeface="Arial" panose="020B0604020202020204" pitchFamily="34" charset="0"/>
              </a:rPr>
              <a:t>Optimize your local code. What's slow in your toy example won't scale well using the entire dataset. When working with large datasets, making efficient use of resources is very important. On a regular computer, this means writing </a:t>
            </a:r>
            <a:r>
              <a:rPr lang="en-US" sz="1800" b="1" i="0" u="none" strike="noStrike" dirty="0">
                <a:solidFill>
                  <a:srgbClr val="000000"/>
                </a:solidFill>
                <a:effectLst/>
                <a:latin typeface="Arial" panose="020B0604020202020204" pitchFamily="34" charset="0"/>
              </a:rPr>
              <a:t>efficient code</a:t>
            </a:r>
            <a:r>
              <a:rPr lang="en-US" sz="1800" b="0" i="0" u="none" strike="noStrike" dirty="0">
                <a:solidFill>
                  <a:srgbClr val="000000"/>
                </a:solidFill>
                <a:effectLst/>
                <a:latin typeface="Arial" panose="020B0604020202020204" pitchFamily="34" charset="0"/>
              </a:rPr>
              <a:t>, using </a:t>
            </a:r>
            <a:r>
              <a:rPr lang="en-US" sz="1800" b="1" i="0" u="none" strike="noStrike" dirty="0">
                <a:solidFill>
                  <a:srgbClr val="000000"/>
                </a:solidFill>
                <a:effectLst/>
                <a:latin typeface="Arial" panose="020B0604020202020204" pitchFamily="34" charset="0"/>
              </a:rPr>
              <a:t>memory and storage efficiently</a:t>
            </a:r>
            <a:r>
              <a:rPr lang="en-US" sz="1800" b="0" i="0" u="none" strike="noStrike" dirty="0">
                <a:solidFill>
                  <a:srgbClr val="000000"/>
                </a:solidFill>
                <a:effectLst/>
                <a:latin typeface="Arial" panose="020B0604020202020204" pitchFamily="34" charset="0"/>
              </a:rPr>
              <a:t>, and leveraging </a:t>
            </a:r>
            <a:r>
              <a:rPr lang="en-US" sz="1800" b="1" i="0" u="none" strike="noStrike" dirty="0">
                <a:solidFill>
                  <a:srgbClr val="000000"/>
                </a:solidFill>
                <a:effectLst/>
                <a:latin typeface="Arial" panose="020B0604020202020204" pitchFamily="34" charset="0"/>
              </a:rPr>
              <a:t>all CPU cores</a:t>
            </a:r>
            <a:r>
              <a:rPr lang="en-US" sz="1800" b="0" i="0" u="none" strike="noStrike" dirty="0">
                <a:solidFill>
                  <a:srgbClr val="000000"/>
                </a:solidFill>
                <a:effectLst/>
                <a:latin typeface="Arial" panose="020B0604020202020204" pitchFamily="34" charset="0"/>
              </a:rPr>
              <a:t>.</a:t>
            </a:r>
          </a:p>
          <a:p>
            <a:pPr rtl="0">
              <a:spcBef>
                <a:spcPts val="0"/>
              </a:spcBef>
              <a:spcAft>
                <a:spcPts val="0"/>
              </a:spcAft>
            </a:pPr>
            <a:endParaRPr lang="en-US" dirty="0">
              <a:effectLst/>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Rule of thumb: I/O is slow. Think about how often files need to be loaded into memory. Can you reuse them? Ideally, each file is loaded only once, then processed and an interim result is stored and the file never has to be touched again (exception: huge files that can't be loaded into memory).</a:t>
            </a:r>
          </a:p>
          <a:p>
            <a:pPr rtl="0" fontAlgn="base">
              <a:spcBef>
                <a:spcPts val="0"/>
              </a:spcBef>
              <a:spcAft>
                <a:spcPts val="0"/>
              </a:spcAft>
              <a:buFont typeface="Arial" panose="020B0604020202020204" pitchFamily="34" charset="0"/>
              <a:buChar char="•"/>
            </a:pPr>
            <a:endParaRPr lang="en-US" sz="1800" b="0" i="0" u="none" strike="noStrike" dirty="0">
              <a:solidFill>
                <a:srgbClr val="000000"/>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Parallelization: Think about which part of the script is very compute intense and requires a long time to run? Can this part be parallelized? Doesn't have to be the entire script, but often there are some sections that are particularly resource intense.</a:t>
            </a:r>
          </a:p>
          <a:p>
            <a:endParaRPr lang="en-US" dirty="0"/>
          </a:p>
        </p:txBody>
      </p:sp>
    </p:spTree>
    <p:extLst>
      <p:ext uri="{BB962C8B-B14F-4D97-AF65-F5344CB8AC3E}">
        <p14:creationId xmlns:p14="http://schemas.microsoft.com/office/powerpoint/2010/main" val="31227764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Dynamic programming is a strategy for efficiently solving problems that exhibit the property of overlapping subproblems, by breaking them down into smaller, more manageable pieces. It involves solving the smallest and simplest subproblems first, storing their solutions, and then using these stored solutions to construct solutions for larger subproblems, thereby avoiding redundant calculations.</a:t>
            </a:r>
          </a:p>
          <a:p>
            <a:pPr marL="158750" indent="0">
              <a:buNone/>
            </a:pPr>
            <a:endParaRPr lang="en-US" dirty="0"/>
          </a:p>
          <a:p>
            <a:pPr marL="158750" indent="0">
              <a:buNone/>
            </a:pPr>
            <a:r>
              <a:rPr lang="en-US" dirty="0"/>
              <a:t>In this example, the naive recursive approach has exponential time complexity, while the dynamic programming approaches have linear time complexity, showcasing how adopting a different programming paradigm (dynamic programming) can significantly optimize the performance of Python code.</a:t>
            </a:r>
          </a:p>
          <a:p>
            <a:pPr marL="158750" indent="0">
              <a:buNone/>
            </a:pPr>
            <a:endParaRPr lang="en-US" dirty="0"/>
          </a:p>
          <a:p>
            <a:pPr marL="158750" indent="0">
              <a:buNone/>
            </a:pPr>
            <a:r>
              <a:rPr lang="en-US" dirty="0"/>
              <a:t>The naive recursive implementation of the Fibonacci sequence does, in fact, have exponential time complexity, not quadratic. The reason is that each call to fib(n) results in two further calls: fib(n-1) and fib(n-2), forming a binary recursion tree. This leads to a time complexity of O(2n)</a:t>
            </a:r>
            <a:r>
              <a:rPr lang="en-US" dirty="0">
                <a:effectLst/>
              </a:rPr>
              <a:t>O</a:t>
            </a:r>
            <a:r>
              <a:rPr lang="en-US" dirty="0"/>
              <a:t>(2</a:t>
            </a:r>
            <a:r>
              <a:rPr lang="en-US" dirty="0">
                <a:effectLst/>
              </a:rPr>
              <a:t>n</a:t>
            </a:r>
            <a:r>
              <a:rPr lang="en-US" dirty="0"/>
              <a:t>), which is exponential.</a:t>
            </a:r>
          </a:p>
          <a:p>
            <a:pPr marL="158750" indent="0">
              <a:buNone/>
            </a:pPr>
            <a:endParaRPr lang="en-US" dirty="0"/>
          </a:p>
          <a:p>
            <a:pPr marL="158750" indent="0">
              <a:buNone/>
            </a:pPr>
            <a:r>
              <a:rPr lang="en-US" dirty="0"/>
              <a:t>The </a:t>
            </a:r>
            <a:r>
              <a:rPr lang="en-US" dirty="0" err="1"/>
              <a:t>memoization</a:t>
            </a:r>
            <a:r>
              <a:rPr lang="en-US" dirty="0"/>
              <a:t> approach, also known as "top-down dynamic programming," has a linear time complexity, O(n)</a:t>
            </a:r>
            <a:r>
              <a:rPr lang="en-US" dirty="0">
                <a:effectLst/>
              </a:rPr>
              <a:t>O</a:t>
            </a:r>
            <a:r>
              <a:rPr lang="en-US" dirty="0"/>
              <a:t>(n), for calculating Fibonacci numbers. In this approach, each Fibonacci number is calculated only once, and the results are stored in a table (usually implemented as an array or a dictionary) for future reference.</a:t>
            </a:r>
          </a:p>
          <a:p>
            <a:pPr marL="158750" indent="0">
              <a:buNone/>
            </a:pPr>
            <a:endParaRPr lang="en-US" dirty="0"/>
          </a:p>
          <a:p>
            <a:pPr marL="158750" indent="0">
              <a:buNone/>
            </a:pPr>
            <a:r>
              <a:rPr lang="en-US" dirty="0"/>
              <a:t>https://</a:t>
            </a:r>
            <a:r>
              <a:rPr lang="en-US" dirty="0" err="1"/>
              <a:t>en.wikipedia.org</a:t>
            </a:r>
            <a:r>
              <a:rPr lang="en-US" dirty="0"/>
              <a:t>/wiki/</a:t>
            </a:r>
            <a:r>
              <a:rPr lang="en-US" dirty="0" err="1"/>
              <a:t>Fibonacci_sequence</a:t>
            </a:r>
            <a:endParaRPr lang="en-US" dirty="0"/>
          </a:p>
        </p:txBody>
      </p:sp>
    </p:spTree>
    <p:extLst>
      <p:ext uri="{BB962C8B-B14F-4D97-AF65-F5344CB8AC3E}">
        <p14:creationId xmlns:p14="http://schemas.microsoft.com/office/powerpoint/2010/main" val="35722189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Functional programming paradigms can make it easier to parallelize code, as operations like map and filter can theoretically be applied to elements in parallel. This would involve further libraries and frameworks, such as Apache Spark.</a:t>
            </a:r>
          </a:p>
        </p:txBody>
      </p:sp>
    </p:spTree>
    <p:extLst>
      <p:ext uri="{BB962C8B-B14F-4D97-AF65-F5344CB8AC3E}">
        <p14:creationId xmlns:p14="http://schemas.microsoft.com/office/powerpoint/2010/main" val="4751261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720319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356010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Comparison of speedup through parallelization on a laptop (MacBook Pro, M1 Pro, 8 performance cores)</a:t>
            </a:r>
          </a:p>
          <a:p>
            <a:r>
              <a:rPr lang="en-US" sz="1800" b="0" i="0" u="none" strike="noStrike" dirty="0">
                <a:solidFill>
                  <a:srgbClr val="000000"/>
                </a:solidFill>
                <a:effectLst/>
                <a:latin typeface="Arial" panose="020B0604020202020204" pitchFamily="34" charset="0"/>
              </a:rPr>
              <a:t>Task: Augment a tweet-table having 642,936 rows with precipitation values for each respective day and location. Values are averages of five runs.</a:t>
            </a:r>
          </a:p>
          <a:p>
            <a:r>
              <a:rPr lang="en-US" sz="1800" b="0" i="0" u="none" strike="noStrike" dirty="0">
                <a:solidFill>
                  <a:srgbClr val="000000"/>
                </a:solidFill>
                <a:effectLst/>
                <a:latin typeface="Arial" panose="020B0604020202020204" pitchFamily="34" charset="0"/>
              </a:rPr>
              <a:t>The speedup won't grow linearly as the overhead of managing many processes increases.</a:t>
            </a:r>
          </a:p>
          <a:p>
            <a:r>
              <a:rPr lang="en-US" sz="1800" b="0" i="0" u="none" strike="noStrike" dirty="0">
                <a:solidFill>
                  <a:srgbClr val="000000"/>
                </a:solidFill>
                <a:effectLst/>
                <a:latin typeface="Arial" panose="020B0604020202020204" pitchFamily="34" charset="0"/>
              </a:rPr>
              <a:t>Best performance is achieved as long as a little computing power is left to orchestrate the processes (&lt; num max cores).</a:t>
            </a:r>
          </a:p>
          <a:p>
            <a:r>
              <a:rPr lang="en-US" sz="1800" b="0" i="0" u="none" strike="noStrike" dirty="0">
                <a:solidFill>
                  <a:srgbClr val="000000"/>
                </a:solidFill>
                <a:effectLst/>
                <a:latin typeface="Arial" panose="020B0604020202020204" pitchFamily="34" charset="0"/>
              </a:rPr>
              <a:t>While this is a rule of thumb, this is also task and implementation dependent.</a:t>
            </a:r>
            <a:endParaRPr lang="en-US" dirty="0"/>
          </a:p>
        </p:txBody>
      </p:sp>
    </p:spTree>
    <p:extLst>
      <p:ext uri="{BB962C8B-B14F-4D97-AF65-F5344CB8AC3E}">
        <p14:creationId xmlns:p14="http://schemas.microsoft.com/office/powerpoint/2010/main" val="28076682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rtl="0">
              <a:spcBef>
                <a:spcPts val="0"/>
              </a:spcBef>
              <a:spcAft>
                <a:spcPts val="0"/>
              </a:spcAft>
              <a:buNone/>
            </a:pPr>
            <a:r>
              <a:rPr lang="en-US" sz="1800" b="0" i="0" u="none" strike="noStrike" dirty="0">
                <a:solidFill>
                  <a:srgbClr val="000000"/>
                </a:solidFill>
                <a:effectLst/>
                <a:latin typeface="Arial" panose="020B0604020202020204" pitchFamily="34" charset="0"/>
              </a:rPr>
              <a:t>On a high performance cluster, all the considerations for local optimization are important as well, but there is an additional dimension to scale to: Here, we have multiple computers (nodes). So a task cannot only be distributed among cores, but among nodes and the many cores of each node. However, this comes with additional challenges in distributing the load: Supervising nodes and processes and distributing data and results across a network.</a:t>
            </a:r>
            <a:endParaRPr lang="en-US" dirty="0">
              <a:effectLst/>
            </a:endParaRPr>
          </a:p>
          <a:p>
            <a:pPr marL="158750" indent="0" rtl="0">
              <a:spcBef>
                <a:spcPts val="0"/>
              </a:spcBef>
              <a:spcAft>
                <a:spcPts val="0"/>
              </a:spcAft>
              <a:buNone/>
            </a:pPr>
            <a:br>
              <a:rPr lang="en-US" dirty="0"/>
            </a:br>
            <a:r>
              <a:rPr lang="en-US" sz="1800" b="1" i="0" u="none" strike="noStrike" dirty="0">
                <a:solidFill>
                  <a:srgbClr val="000000"/>
                </a:solidFill>
                <a:effectLst/>
                <a:latin typeface="Arial" panose="020B0604020202020204" pitchFamily="34" charset="0"/>
              </a:rPr>
              <a:t>Make the common case fast</a:t>
            </a:r>
            <a:endParaRPr lang="en-US" dirty="0">
              <a:effectLst/>
            </a:endParaRPr>
          </a:p>
          <a:p>
            <a:pPr marL="158750" indent="0" rtl="0">
              <a:spcBef>
                <a:spcPts val="0"/>
              </a:spcBef>
              <a:spcAft>
                <a:spcPts val="0"/>
              </a:spcAft>
              <a:buNone/>
            </a:pPr>
            <a:br>
              <a:rPr lang="en-US" dirty="0"/>
            </a:br>
            <a:r>
              <a:rPr lang="en-US" sz="1800" b="0" i="0" u="none" strike="noStrike" dirty="0">
                <a:solidFill>
                  <a:srgbClr val="000000"/>
                </a:solidFill>
                <a:effectLst/>
                <a:latin typeface="Arial" panose="020B0604020202020204" pitchFamily="34" charset="0"/>
              </a:rPr>
              <a:t>While a HPC environment offers the highest possible performance, it requires a lot of engineering to optimize code for such environments. Using the toy example approach, can you engineer the script locally on your computer and then run the dig data part only once? If so, don't spend too much time engineering the perfect Big Data workflow.</a:t>
            </a:r>
            <a:endParaRPr lang="en-US" dirty="0">
              <a:effectLst/>
            </a:endParaRPr>
          </a:p>
          <a:p>
            <a:pPr marL="158750" indent="0" rtl="0">
              <a:spcBef>
                <a:spcPts val="0"/>
              </a:spcBef>
              <a:spcAft>
                <a:spcPts val="0"/>
              </a:spcAft>
              <a:buNone/>
            </a:pPr>
            <a:br>
              <a:rPr lang="en-US" dirty="0"/>
            </a:br>
            <a:r>
              <a:rPr lang="en-US" sz="1800" b="0" i="0" u="none" strike="noStrike" dirty="0">
                <a:solidFill>
                  <a:srgbClr val="000000"/>
                </a:solidFill>
                <a:effectLst/>
                <a:latin typeface="Arial" panose="020B0604020202020204" pitchFamily="34" charset="0"/>
              </a:rPr>
              <a:t>→ This is mostly the case; e.g. analyzing a big dataset to answer a research question: start with a toy example locally, then run it once on the cluster. It's perfectly fine if you start 20 scripts manually that each run only once. This is still much faster than spending too much time automating everything perfectly.</a:t>
            </a:r>
            <a:endParaRPr lang="en-US" dirty="0">
              <a:effectLst/>
            </a:endParaRPr>
          </a:p>
          <a:p>
            <a:pPr marL="158750" indent="0" rtl="0">
              <a:spcBef>
                <a:spcPts val="0"/>
              </a:spcBef>
              <a:spcAft>
                <a:spcPts val="0"/>
              </a:spcAft>
              <a:buNone/>
            </a:pPr>
            <a:r>
              <a:rPr lang="en-US" sz="1800" b="0" i="0" u="none" strike="noStrike" dirty="0">
                <a:solidFill>
                  <a:srgbClr val="000000"/>
                </a:solidFill>
                <a:effectLst/>
                <a:latin typeface="Arial" panose="020B0604020202020204" pitchFamily="34" charset="0"/>
              </a:rPr>
              <a:t>    </a:t>
            </a:r>
            <a:endParaRPr lang="en-US" dirty="0">
              <a:effectLst/>
            </a:endParaRPr>
          </a:p>
          <a:p>
            <a:pPr marL="158750" indent="0" rtl="0">
              <a:spcBef>
                <a:spcPts val="0"/>
              </a:spcBef>
              <a:spcAft>
                <a:spcPts val="0"/>
              </a:spcAft>
              <a:buNone/>
            </a:pPr>
            <a:r>
              <a:rPr lang="en-US" sz="1800" b="0" i="0" u="none" strike="noStrike" dirty="0">
                <a:solidFill>
                  <a:srgbClr val="000000"/>
                </a:solidFill>
                <a:effectLst/>
                <a:latin typeface="Arial" panose="020B0604020202020204" pitchFamily="34" charset="0"/>
              </a:rPr>
              <a:t>That being said, not all tasks are like that. While this holds true for many static dataset tasks, there are projects that are based on e.g. continuous datasets, e.g. a pandemic dashboard. Here, you have constant streams of data, and the execution is never "done". Here it is crucial to employ fully automated workflows (and use frameworks to distribute loads across nodes and cores, e.g. Apache Spark).</a:t>
            </a:r>
            <a:endParaRPr lang="en-US" dirty="0">
              <a:effectLst/>
            </a:endParaRPr>
          </a:p>
          <a:p>
            <a:pPr marL="158750" indent="0" rtl="0">
              <a:spcBef>
                <a:spcPts val="0"/>
              </a:spcBef>
              <a:spcAft>
                <a:spcPts val="0"/>
              </a:spcAft>
              <a:buNone/>
            </a:pPr>
            <a:br>
              <a:rPr lang="en-US" dirty="0"/>
            </a:br>
            <a:r>
              <a:rPr lang="en-US" sz="1800" b="0" i="0" u="none" strike="noStrike" dirty="0">
                <a:solidFill>
                  <a:srgbClr val="000000"/>
                </a:solidFill>
                <a:effectLst/>
                <a:latin typeface="Arial" panose="020B0604020202020204" pitchFamily="34" charset="0"/>
              </a:rPr>
              <a:t>In our example today, we work with one large, static dataset to answer one research question. While it would be possible to do that on a local machine, it would run for many hours, probably days. This gives us the opportunity to explore best practices locally and remotely on the cluster, to engineer our scripts with the convenience we're used to and also leverage the performance of a remote cluster.</a:t>
            </a:r>
            <a:endParaRPr lang="en-US" dirty="0">
              <a:effectLst/>
            </a:endParaRPr>
          </a:p>
          <a:p>
            <a:pPr marL="158750" indent="0">
              <a:buNone/>
            </a:pPr>
            <a:endParaRPr lang="en-US" dirty="0"/>
          </a:p>
        </p:txBody>
      </p:sp>
    </p:spTree>
    <p:extLst>
      <p:ext uri="{BB962C8B-B14F-4D97-AF65-F5344CB8AC3E}">
        <p14:creationId xmlns:p14="http://schemas.microsoft.com/office/powerpoint/2010/main" val="20520216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738076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64039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a:spcBef>
                <a:spcPts val="0"/>
              </a:spcBef>
              <a:spcAft>
                <a:spcPts val="1200"/>
              </a:spcAft>
            </a:pPr>
            <a:r>
              <a:rPr lang="en-US" sz="1800" b="1" i="0" u="none" strike="noStrike" dirty="0">
                <a:solidFill>
                  <a:srgbClr val="000000"/>
                </a:solidFill>
                <a:effectLst/>
                <a:latin typeface="Arial" panose="020B0604020202020204" pitchFamily="34" charset="0"/>
              </a:rPr>
              <a:t>Big Data</a:t>
            </a:r>
            <a:r>
              <a:rPr lang="en-US" sz="1800" b="0" i="0" u="none" strike="noStrike" dirty="0">
                <a:solidFill>
                  <a:srgbClr val="000000"/>
                </a:solidFill>
                <a:effectLst/>
                <a:latin typeface="Arial" panose="020B0604020202020204" pitchFamily="34" charset="0"/>
              </a:rPr>
              <a:t> refers to data sets that are so large, varied, or complex that they challenge the capacity and capabilities of conventional data processing systems and techniques. Key attributes often associated with Big Data are the </a:t>
            </a:r>
            <a:r>
              <a:rPr lang="en-US" sz="1800" b="1" i="0" u="none" strike="noStrike" dirty="0">
                <a:solidFill>
                  <a:srgbClr val="000000"/>
                </a:solidFill>
                <a:effectLst/>
                <a:latin typeface="Arial" panose="020B0604020202020204" pitchFamily="34" charset="0"/>
              </a:rPr>
              <a:t>3Vs</a:t>
            </a:r>
            <a:r>
              <a:rPr lang="en-US" sz="1800" b="0" i="0" u="none" strike="noStrike" dirty="0">
                <a:solidFill>
                  <a:srgbClr val="000000"/>
                </a:solidFill>
                <a:effectLst/>
                <a:latin typeface="Arial" panose="020B0604020202020204" pitchFamily="34" charset="0"/>
              </a:rPr>
              <a:t>:</a:t>
            </a:r>
            <a:endParaRPr lang="en-US" dirty="0">
              <a:effectLst/>
            </a:endParaRPr>
          </a:p>
          <a:p>
            <a:pPr lvl="1" rtl="0" fontAlgn="base">
              <a:spcBef>
                <a:spcPts val="1200"/>
              </a:spcBef>
              <a:spcAft>
                <a:spcPts val="0"/>
              </a:spcAft>
              <a:buFont typeface="+mj-lt"/>
              <a:buAutoNum type="arabicPeriod"/>
            </a:pPr>
            <a:r>
              <a:rPr lang="en-US" sz="1800" b="1" i="0" u="none" strike="noStrike" dirty="0">
                <a:solidFill>
                  <a:srgbClr val="000000"/>
                </a:solidFill>
                <a:effectLst/>
                <a:latin typeface="Arial" panose="020B0604020202020204" pitchFamily="34" charset="0"/>
              </a:rPr>
              <a:t>Volume</a:t>
            </a:r>
            <a:r>
              <a:rPr lang="en-US" sz="1800" b="0" i="0" u="none" strike="noStrike" dirty="0">
                <a:solidFill>
                  <a:srgbClr val="000000"/>
                </a:solidFill>
                <a:effectLst/>
                <a:latin typeface="Arial" panose="020B0604020202020204" pitchFamily="34" charset="0"/>
              </a:rPr>
              <a:t>: The sheer size of the data. This is the most direct attribute, referring to the massive scale of data, often in petabytes or exabytes.</a:t>
            </a:r>
          </a:p>
          <a:p>
            <a:pPr lvl="1" rtl="0" fontAlgn="base">
              <a:spcBef>
                <a:spcPts val="1200"/>
              </a:spcBef>
              <a:spcAft>
                <a:spcPts val="0"/>
              </a:spcAft>
              <a:buFont typeface="+mj-lt"/>
              <a:buAutoNum type="arabicPeriod"/>
            </a:pPr>
            <a:r>
              <a:rPr lang="en-US" sz="1800" b="1" i="0" u="none" strike="noStrike" dirty="0">
                <a:solidFill>
                  <a:srgbClr val="000000"/>
                </a:solidFill>
                <a:effectLst/>
                <a:latin typeface="Arial" panose="020B0604020202020204" pitchFamily="34" charset="0"/>
              </a:rPr>
              <a:t>Velocity</a:t>
            </a:r>
            <a:r>
              <a:rPr lang="en-US" sz="1800" b="0" i="0" u="none" strike="noStrike" dirty="0">
                <a:solidFill>
                  <a:srgbClr val="000000"/>
                </a:solidFill>
                <a:effectLst/>
                <a:latin typeface="Arial" panose="020B0604020202020204" pitchFamily="34" charset="0"/>
              </a:rPr>
              <a:t>: The speed at which new data is generated and collected. This could be high-frequency trading data, social media posts, sensor data, etc., that is generated every millisecond of every day.</a:t>
            </a:r>
          </a:p>
          <a:p>
            <a:pPr lvl="1" rtl="0" fontAlgn="base">
              <a:spcBef>
                <a:spcPts val="1200"/>
              </a:spcBef>
              <a:spcAft>
                <a:spcPts val="0"/>
              </a:spcAft>
              <a:buFont typeface="+mj-lt"/>
              <a:buAutoNum type="arabicPeriod"/>
            </a:pPr>
            <a:r>
              <a:rPr lang="en-US" sz="1800" b="1" i="0" u="none" strike="noStrike" dirty="0">
                <a:solidFill>
                  <a:srgbClr val="000000"/>
                </a:solidFill>
                <a:effectLst/>
                <a:latin typeface="Arial" panose="020B0604020202020204" pitchFamily="34" charset="0"/>
              </a:rPr>
              <a:t>Variety</a:t>
            </a:r>
            <a:r>
              <a:rPr lang="en-US" sz="1800" b="0" i="0" u="none" strike="noStrike" dirty="0">
                <a:solidFill>
                  <a:srgbClr val="000000"/>
                </a:solidFill>
                <a:effectLst/>
                <a:latin typeface="Arial" panose="020B0604020202020204" pitchFamily="34" charset="0"/>
              </a:rPr>
              <a:t>: Refers to the different types of data. This can include structured data (like databases), unstructured data (like text), and semi-structured data (like XML or JSON).</a:t>
            </a:r>
          </a:p>
          <a:p>
            <a:pPr rtl="0">
              <a:spcBef>
                <a:spcPts val="1200"/>
              </a:spcBef>
              <a:spcAft>
                <a:spcPts val="1200"/>
              </a:spcAft>
            </a:pPr>
            <a:endParaRPr lang="en-US" sz="1800" b="0" i="0" u="none" strike="noStrike" dirty="0">
              <a:solidFill>
                <a:srgbClr val="000000"/>
              </a:solidFill>
              <a:effectLst/>
              <a:latin typeface="Arial" panose="020B0604020202020204" pitchFamily="34" charset="0"/>
            </a:endParaRPr>
          </a:p>
          <a:p>
            <a:pPr rtl="0">
              <a:spcBef>
                <a:spcPts val="1200"/>
              </a:spcBef>
              <a:spcAft>
                <a:spcPts val="1200"/>
              </a:spcAft>
            </a:pPr>
            <a:r>
              <a:rPr lang="en-US" sz="1800" b="0" i="0" u="none" strike="noStrike" dirty="0">
                <a:solidFill>
                  <a:srgbClr val="000000"/>
                </a:solidFill>
                <a:effectLst/>
                <a:latin typeface="Arial" panose="020B0604020202020204" pitchFamily="34" charset="0"/>
              </a:rPr>
              <a:t>Over time, additional Vs have been proposed, like </a:t>
            </a:r>
            <a:r>
              <a:rPr lang="en-US" sz="1800" b="1" i="0" u="none" strike="noStrike" dirty="0">
                <a:solidFill>
                  <a:srgbClr val="000000"/>
                </a:solidFill>
                <a:effectLst/>
                <a:latin typeface="Arial" panose="020B0604020202020204" pitchFamily="34" charset="0"/>
              </a:rPr>
              <a:t>Veracity</a:t>
            </a:r>
            <a:r>
              <a:rPr lang="en-US" sz="1800" b="0" i="0" u="none" strike="noStrike" dirty="0">
                <a:solidFill>
                  <a:srgbClr val="000000"/>
                </a:solidFill>
                <a:effectLst/>
                <a:latin typeface="Arial" panose="020B0604020202020204" pitchFamily="34" charset="0"/>
              </a:rPr>
              <a:t> (the reliability of data) and </a:t>
            </a:r>
            <a:r>
              <a:rPr lang="en-US" sz="1800" b="1" i="0" u="none" strike="noStrike" dirty="0">
                <a:solidFill>
                  <a:srgbClr val="000000"/>
                </a:solidFill>
                <a:effectLst/>
                <a:latin typeface="Arial" panose="020B0604020202020204" pitchFamily="34" charset="0"/>
              </a:rPr>
              <a:t>Value</a:t>
            </a:r>
            <a:r>
              <a:rPr lang="en-US" sz="1800" b="0" i="0" u="none" strike="noStrike" dirty="0">
                <a:solidFill>
                  <a:srgbClr val="000000"/>
                </a:solidFill>
                <a:effectLst/>
                <a:latin typeface="Arial" panose="020B0604020202020204" pitchFamily="34" charset="0"/>
              </a:rPr>
              <a:t> (the usefulness of data), but the core challenge of Big Data revolves around storage, querying, analysis, sharing, transfer, visualization, updating, and information privacy.</a:t>
            </a:r>
            <a:endParaRPr lang="en-US" dirty="0">
              <a:effectLst/>
            </a:endParaRPr>
          </a:p>
          <a:p>
            <a:pPr rtl="0">
              <a:spcBef>
                <a:spcPts val="1200"/>
              </a:spcBef>
              <a:spcAft>
                <a:spcPts val="1200"/>
              </a:spcAft>
            </a:pPr>
            <a:endParaRPr lang="en-US" sz="1800" b="0" i="0" u="none" strike="noStrike" dirty="0">
              <a:solidFill>
                <a:srgbClr val="000000"/>
              </a:solidFill>
              <a:effectLst/>
              <a:latin typeface="Arial" panose="020B0604020202020204" pitchFamily="34" charset="0"/>
            </a:endParaRPr>
          </a:p>
          <a:p>
            <a:pPr rtl="0">
              <a:spcBef>
                <a:spcPts val="1200"/>
              </a:spcBef>
              <a:spcAft>
                <a:spcPts val="1200"/>
              </a:spcAft>
            </a:pPr>
            <a:r>
              <a:rPr lang="en-US" sz="1800" b="0" i="0" u="none" strike="noStrike" dirty="0">
                <a:solidFill>
                  <a:srgbClr val="000000"/>
                </a:solidFill>
                <a:effectLst/>
                <a:latin typeface="Arial" panose="020B0604020202020204" pitchFamily="34" charset="0"/>
              </a:rPr>
              <a:t>It's essential to understand that the challenges of Big Data aren't just about size, but also about the infrastructure, tools, and algorithms required to handle, process, and derive insights from the data.</a:t>
            </a:r>
            <a:endParaRPr lang="en-US" dirty="0">
              <a:effectLst/>
            </a:endParaRPr>
          </a:p>
          <a:p>
            <a:pPr rtl="0">
              <a:spcBef>
                <a:spcPts val="0"/>
              </a:spcBef>
              <a:spcAft>
                <a:spcPts val="0"/>
              </a:spcAft>
            </a:pPr>
            <a:endParaRPr lang="en-US" sz="1800" b="1" i="0" u="none" strike="noStrike" dirty="0">
              <a:solidFill>
                <a:srgbClr val="000000"/>
              </a:solidFill>
              <a:effectLst/>
              <a:latin typeface="Arial" panose="020B0604020202020204" pitchFamily="34" charset="0"/>
            </a:endParaRPr>
          </a:p>
          <a:p>
            <a:pPr rtl="0">
              <a:spcBef>
                <a:spcPts val="0"/>
              </a:spcBef>
              <a:spcAft>
                <a:spcPts val="0"/>
              </a:spcAft>
            </a:pPr>
            <a:r>
              <a:rPr lang="en-US" sz="1800" b="1" i="0" u="none" strike="noStrike" dirty="0">
                <a:solidFill>
                  <a:srgbClr val="000000"/>
                </a:solidFill>
                <a:effectLst/>
                <a:latin typeface="Arial" panose="020B0604020202020204" pitchFamily="34" charset="0"/>
              </a:rPr>
              <a:t>Processing</a:t>
            </a:r>
            <a:r>
              <a:rPr lang="en-US" sz="1800" b="0" i="0" u="none" strike="noStrike" dirty="0">
                <a:solidFill>
                  <a:srgbClr val="000000"/>
                </a:solidFill>
                <a:effectLst/>
                <a:latin typeface="Arial" panose="020B0604020202020204" pitchFamily="34" charset="0"/>
              </a:rPr>
              <a:t> refers to working with the data, mostly in terms of reducing it to an easier to handle subset or results that can then be further processed elsewhere (e.g. on a client side app), or for it to be communicated in texts, websites, or reports. Such analyses usually are about filtration and aggregation.</a:t>
            </a:r>
            <a:endParaRPr lang="en-US" dirty="0">
              <a:effectLst/>
            </a:endParaRPr>
          </a:p>
          <a:p>
            <a:pPr rtl="0">
              <a:spcBef>
                <a:spcPts val="0"/>
              </a:spcBef>
              <a:spcAft>
                <a:spcPts val="0"/>
              </a:spcAft>
            </a:pPr>
            <a:endParaRPr lang="en-US" sz="1800" b="1" i="0" u="none" strike="noStrike" dirty="0">
              <a:solidFill>
                <a:srgbClr val="000000"/>
              </a:solidFill>
              <a:effectLst/>
              <a:latin typeface="Arial" panose="020B0604020202020204" pitchFamily="34" charset="0"/>
            </a:endParaRPr>
          </a:p>
          <a:p>
            <a:pPr rtl="0">
              <a:spcBef>
                <a:spcPts val="0"/>
              </a:spcBef>
              <a:spcAft>
                <a:spcPts val="0"/>
              </a:spcAft>
            </a:pPr>
            <a:r>
              <a:rPr lang="en-US" sz="1800" b="1" i="0" u="none" strike="noStrike" dirty="0">
                <a:solidFill>
                  <a:srgbClr val="000000"/>
                </a:solidFill>
                <a:effectLst/>
                <a:latin typeface="Arial" panose="020B0604020202020204" pitchFamily="34" charset="0"/>
              </a:rPr>
              <a:t>FASRC</a:t>
            </a:r>
            <a:r>
              <a:rPr lang="en-US" sz="1800" b="0" i="0" u="none" strike="noStrike" dirty="0">
                <a:solidFill>
                  <a:srgbClr val="000000"/>
                </a:solidFill>
                <a:effectLst/>
                <a:latin typeface="Arial" panose="020B0604020202020204" pitchFamily="34" charset="0"/>
              </a:rPr>
              <a:t> is an acronym for the Faculty of Arts and Sciences Research Cluster; Harvard's High-Performance Cluster (HPC) for scientific computation. While the FASRC is open to anyone at Harvard, you might want to use large scale computing infrastructure even after you finish your work here. Cloud Computing comes to mind, so let's briefly distinguish what an HPC offers from what cloud computing is mostly designed for. Both Cloud Computing and HPC are paradigms that leverage multiple computers to achieve specific computational goals, but they cater to different needs and have distinct characteristics.</a:t>
            </a:r>
            <a:endParaRPr lang="en-US" dirty="0">
              <a:effectLst/>
            </a:endParaRPr>
          </a:p>
          <a:p>
            <a:endParaRPr lang="en-US" dirty="0"/>
          </a:p>
        </p:txBody>
      </p:sp>
    </p:spTree>
    <p:extLst>
      <p:ext uri="{BB962C8B-B14F-4D97-AF65-F5344CB8AC3E}">
        <p14:creationId xmlns:p14="http://schemas.microsoft.com/office/powerpoint/2010/main" val="31857660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402816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603705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169629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459954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508771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78213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953931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374366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7c3300ff1_0_2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p:txBody>
      </p:sp>
      <p:sp>
        <p:nvSpPr>
          <p:cNvPr id="97" name="Google Shape;97;g167c3300ff1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159059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Purpose</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Primarily aimed at delivering on-demand computing resources over the internet on a pay-as-you-go basis. The primary goal is scalability, flexibility, and resource sharing.</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High-Performance Clusters (HPC)</a:t>
            </a:r>
            <a:r>
              <a:rPr lang="en-US" sz="1100" b="0" i="0" u="none" strike="noStrike" dirty="0">
                <a:solidFill>
                  <a:srgbClr val="000000"/>
                </a:solidFill>
                <a:effectLst/>
                <a:latin typeface="Arial" panose="020B0604020202020204" pitchFamily="34" charset="0"/>
              </a:rPr>
              <a:t>: Primarily focused on delivering supercomputing capabilities for intensive tasks that require significant computational power, such as simulations, scientific research, and high-frequency trading. The goal is maximum performance for specific, computationally intensive tasks.</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Architecture</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Often built on distributed systems and virtualized resources. This architecture allows for dynamic resource allocation based on demand.</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Typically built with a cluster of tightly-coupled, high-performance computers that work in parallel to achieve maximum computational throughput. Often, HPC environments use supercomputers or grids to achieve this.</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Resource Allocation</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Resources like storage, CPU, and memory are typically virtualized, allowing them to be easily scaled up or down based on demand.</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Resources are often meticulously configured and optimized for specific tasks to ensure maximum performance. There's less emphasis on dynamic scalability compared to Cloud environments.</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Usage and Applications</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Used for a variety of services like Software as a Service (SaaS), Platform as a Service (PaaS), and Infrastructure as a Service (IaaS). Examples include web hosting, data storage services, and application hosting.</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Predominantly used for tasks requiring intensive computational power, like fluid dynamics simulations, genomic research, or large-scale data processing and analysis.</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Flexibility</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Offers high flexibility with the ability to quickly deploy, scale, or reduce resources. It can cater to a wide range of applications and services.</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Generally, less flexible compared to cloud environments, as they are specifically optimized and configured for dedicated tasks.</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Economic Model</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Typically employs a pay-as-you-go model, where users pay only for the resources they consume.</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The economic model varies, but these systems often involve substantial upfront investment in hardware and infrastructure.</a:t>
            </a:r>
          </a:p>
          <a:p>
            <a:pPr rtl="0" fontAlgn="base">
              <a:spcBef>
                <a:spcPts val="0"/>
              </a:spcBef>
              <a:spcAft>
                <a:spcPts val="0"/>
              </a:spcAft>
              <a:buFont typeface="+mj-lt"/>
              <a:buAutoNum type="arabicPeriod"/>
            </a:pPr>
            <a:r>
              <a:rPr lang="en-US" sz="1100" b="1" i="0" u="none" strike="noStrike" dirty="0">
                <a:solidFill>
                  <a:srgbClr val="000000"/>
                </a:solidFill>
                <a:effectLst/>
                <a:latin typeface="Arial" panose="020B0604020202020204" pitchFamily="34" charset="0"/>
              </a:rPr>
              <a:t>Location</a:t>
            </a:r>
            <a:r>
              <a:rPr lang="en-US" sz="1100" b="0" i="0" u="none" strike="noStrike" dirty="0">
                <a:solidFill>
                  <a:srgbClr val="000000"/>
                </a:solidFill>
                <a:effectLst/>
                <a:latin typeface="Arial" panose="020B0604020202020204" pitchFamily="34" charset="0"/>
              </a:rPr>
              <a:t>:</a:t>
            </a:r>
          </a:p>
          <a:p>
            <a:pPr marL="742950" lvl="1" indent="-285750" rtl="0" fontAlgn="base">
              <a:spcBef>
                <a:spcPts val="0"/>
              </a:spcBef>
              <a:spcAft>
                <a:spcPts val="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Cloud Computing</a:t>
            </a:r>
            <a:r>
              <a:rPr lang="en-US" sz="1100" b="0" i="0" u="none" strike="noStrike" dirty="0">
                <a:solidFill>
                  <a:srgbClr val="000000"/>
                </a:solidFill>
                <a:effectLst/>
                <a:latin typeface="Arial" panose="020B0604020202020204" pitchFamily="34" charset="0"/>
              </a:rPr>
              <a:t>: Resources can be distributed across various locations, often across different data centers and regions globally.</a:t>
            </a:r>
          </a:p>
          <a:p>
            <a:pPr marL="742950" lvl="1" indent="-285750" rtl="0" fontAlgn="base">
              <a:spcBef>
                <a:spcPts val="0"/>
              </a:spcBef>
              <a:spcAft>
                <a:spcPts val="1200"/>
              </a:spcAft>
              <a:buFont typeface="Arial" panose="020B0604020202020204" pitchFamily="34" charset="0"/>
              <a:buChar char="•"/>
            </a:pPr>
            <a:r>
              <a:rPr lang="en-US" sz="1100" b="1" i="0" u="none" strike="noStrike" dirty="0">
                <a:solidFill>
                  <a:srgbClr val="000000"/>
                </a:solidFill>
                <a:effectLst/>
                <a:latin typeface="Arial" panose="020B0604020202020204" pitchFamily="34" charset="0"/>
              </a:rPr>
              <a:t>HPC</a:t>
            </a:r>
            <a:r>
              <a:rPr lang="en-US" sz="1100" b="0" i="0" u="none" strike="noStrike" dirty="0">
                <a:solidFill>
                  <a:srgbClr val="000000"/>
                </a:solidFill>
                <a:effectLst/>
                <a:latin typeface="Arial" panose="020B0604020202020204" pitchFamily="34" charset="0"/>
              </a:rPr>
              <a:t>: Systems are typically </a:t>
            </a:r>
            <a:r>
              <a:rPr lang="en-US" sz="1100" b="0" i="0" u="none" strike="noStrike" dirty="0" err="1">
                <a:solidFill>
                  <a:srgbClr val="000000"/>
                </a:solidFill>
                <a:effectLst/>
                <a:latin typeface="Arial" panose="020B0604020202020204" pitchFamily="34" charset="0"/>
              </a:rPr>
              <a:t>colocated</a:t>
            </a:r>
            <a:r>
              <a:rPr lang="en-US" sz="1100" b="0" i="0" u="none" strike="noStrike" dirty="0">
                <a:solidFill>
                  <a:srgbClr val="000000"/>
                </a:solidFill>
                <a:effectLst/>
                <a:latin typeface="Arial" panose="020B0604020202020204" pitchFamily="34" charset="0"/>
              </a:rPr>
              <a:t> in a single location or data center, optimizing for low-latency communication between nodes.</a:t>
            </a:r>
          </a:p>
          <a:p>
            <a:pPr rtl="0">
              <a:spcBef>
                <a:spcPts val="1200"/>
              </a:spcBef>
              <a:spcAft>
                <a:spcPts val="0"/>
              </a:spcAft>
            </a:pPr>
            <a:endParaRPr lang="en-US" sz="1100" b="0" i="0" u="none" strike="noStrike" dirty="0">
              <a:solidFill>
                <a:srgbClr val="000000"/>
              </a:solidFill>
              <a:effectLst/>
              <a:latin typeface="Arial" panose="020B0604020202020204" pitchFamily="34" charset="0"/>
            </a:endParaRPr>
          </a:p>
          <a:p>
            <a:pPr rtl="0">
              <a:spcBef>
                <a:spcPts val="1200"/>
              </a:spcBef>
              <a:spcAft>
                <a:spcPts val="0"/>
              </a:spcAft>
            </a:pPr>
            <a:r>
              <a:rPr lang="en-US" sz="1100" b="0" i="0" u="none" strike="noStrike" dirty="0">
                <a:solidFill>
                  <a:srgbClr val="000000"/>
                </a:solidFill>
                <a:effectLst/>
                <a:latin typeface="Arial" panose="020B0604020202020204" pitchFamily="34" charset="0"/>
              </a:rPr>
              <a:t>In summary, while both Cloud Computing and HPC leverage the power of multiple computers, they serve different needs and have distinct operational and architectural differences. Cloud Computing emphasizes flexibility and scalability, while HPC focuses on achieving maximum computational performance for specific tasks.</a:t>
            </a:r>
            <a:endParaRPr lang="en-US" dirty="0">
              <a:effectLst/>
            </a:endParaRPr>
          </a:p>
        </p:txBody>
      </p:sp>
    </p:spTree>
    <p:extLst>
      <p:ext uri="{BB962C8B-B14F-4D97-AF65-F5344CB8AC3E}">
        <p14:creationId xmlns:p14="http://schemas.microsoft.com/office/powerpoint/2010/main" val="268091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18161659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r>
              <a:rPr lang="en-US" dirty="0">
                <a:effectLst/>
              </a:rPr>
              <a:t>SLURM – Simple Linux Utility for Resource Management</a:t>
            </a:r>
          </a:p>
          <a:p>
            <a:pPr rtl="0" fontAlgn="base">
              <a:spcBef>
                <a:spcPts val="0"/>
              </a:spcBef>
              <a:spcAft>
                <a:spcPts val="0"/>
              </a:spcAft>
              <a:buFont typeface="+mj-lt"/>
              <a:buAutoNum type="arabicPeriod"/>
            </a:pPr>
            <a:endParaRPr lang="en-US" dirty="0">
              <a:effectLst/>
            </a:endParaRPr>
          </a:p>
          <a:p>
            <a:pPr rtl="0" fontAlgn="base">
              <a:spcBef>
                <a:spcPts val="0"/>
              </a:spcBef>
              <a:spcAft>
                <a:spcPts val="0"/>
              </a:spcAft>
              <a:buFont typeface="+mj-lt"/>
              <a:buAutoNum type="arabicPeriod"/>
            </a:pPr>
            <a:r>
              <a:rPr lang="en-US" dirty="0">
                <a:effectLst/>
              </a:rPr>
              <a:t>Command:</a:t>
            </a:r>
          </a:p>
          <a:p>
            <a:pPr lvl="1" rtl="0" fontAlgn="base">
              <a:spcBef>
                <a:spcPts val="0"/>
              </a:spcBef>
              <a:spcAft>
                <a:spcPts val="0"/>
              </a:spcAft>
              <a:buFont typeface="+mj-lt"/>
              <a:buAutoNum type="arabicPeriod"/>
            </a:pPr>
            <a:r>
              <a:rPr lang="en-US" dirty="0" err="1">
                <a:effectLst/>
              </a:rPr>
              <a:t>srun</a:t>
            </a:r>
            <a:r>
              <a:rPr lang="en-US" dirty="0">
                <a:effectLst/>
              </a:rPr>
              <a:t> –</a:t>
            </a:r>
            <a:r>
              <a:rPr lang="en-US" dirty="0" err="1">
                <a:effectLst/>
              </a:rPr>
              <a:t>pty</a:t>
            </a:r>
            <a:r>
              <a:rPr lang="en-US" dirty="0">
                <a:effectLst/>
              </a:rPr>
              <a:t>: Request an interactive session</a:t>
            </a:r>
          </a:p>
          <a:p>
            <a:pPr lvl="1" rtl="0" fontAlgn="base">
              <a:spcBef>
                <a:spcPts val="0"/>
              </a:spcBef>
              <a:spcAft>
                <a:spcPts val="0"/>
              </a:spcAft>
              <a:buFont typeface="+mj-lt"/>
              <a:buAutoNum type="arabicPeriod"/>
            </a:pPr>
            <a:r>
              <a:rPr lang="en-US" dirty="0">
                <a:effectLst/>
              </a:rPr>
              <a:t>-p test: the compute node should be of the test-class</a:t>
            </a:r>
          </a:p>
          <a:p>
            <a:pPr lvl="1" rtl="0" fontAlgn="base">
              <a:spcBef>
                <a:spcPts val="0"/>
              </a:spcBef>
              <a:spcAft>
                <a:spcPts val="0"/>
              </a:spcAft>
              <a:buFont typeface="+mj-lt"/>
              <a:buAutoNum type="arabicPeriod"/>
            </a:pPr>
            <a:r>
              <a:rPr lang="en-US" dirty="0">
                <a:effectLst/>
              </a:rPr>
              <a:t>--mem 100: request 100MB of memory</a:t>
            </a:r>
          </a:p>
          <a:p>
            <a:pPr lvl="1" rtl="0" fontAlgn="base">
              <a:spcBef>
                <a:spcPts val="0"/>
              </a:spcBef>
              <a:spcAft>
                <a:spcPts val="0"/>
              </a:spcAft>
              <a:buFont typeface="+mj-lt"/>
              <a:buAutoNum type="arabicPeriod"/>
            </a:pPr>
            <a:r>
              <a:rPr lang="en-US" dirty="0">
                <a:effectLst/>
              </a:rPr>
              <a:t>-t 0-1:00: request the session for one hour</a:t>
            </a:r>
          </a:p>
        </p:txBody>
      </p:sp>
    </p:spTree>
    <p:extLst>
      <p:ext uri="{BB962C8B-B14F-4D97-AF65-F5344CB8AC3E}">
        <p14:creationId xmlns:p14="http://schemas.microsoft.com/office/powerpoint/2010/main" val="8233449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1796750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17889128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endParaRPr lang="en-US" dirty="0">
              <a:effectLst/>
            </a:endParaRPr>
          </a:p>
        </p:txBody>
      </p:sp>
    </p:spTree>
    <p:extLst>
      <p:ext uri="{BB962C8B-B14F-4D97-AF65-F5344CB8AC3E}">
        <p14:creationId xmlns:p14="http://schemas.microsoft.com/office/powerpoint/2010/main" val="25823304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B777C-AD5F-CB16-3739-4BE7613136DF}"/>
              </a:ext>
            </a:extLst>
          </p:cNvPr>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16398EA-032B-9986-8E06-F270056C2A58}"/>
              </a:ext>
            </a:extLst>
          </p:cNvPr>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D6ECEC-F09B-E4EC-51A6-8572B07DE1CA}"/>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D03773D1-ECA1-AAE4-45F6-C508E1DF21A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78DCAE5-66D3-8BB6-F51C-905C92B08F0B}"/>
              </a:ext>
            </a:extLst>
          </p:cNvPr>
          <p:cNvSpPr>
            <a:spLocks noGrp="1"/>
          </p:cNvSpPr>
          <p:nvPr>
            <p:ph type="sldNum" sz="quarter" idx="12"/>
          </p:nvPr>
        </p:nvSpPr>
        <p:spPr/>
        <p:txBody>
          <a:bodyPr/>
          <a:lstStyle/>
          <a:p>
            <a:fld id="{40A05456-FA72-A044-A257-3724A791F7C3}" type="slidenum">
              <a:rPr lang="en-US" smtClean="0"/>
              <a:t>‹#›</a:t>
            </a:fld>
            <a:endParaRPr lang="en-US"/>
          </a:p>
        </p:txBody>
      </p:sp>
      <p:sp>
        <p:nvSpPr>
          <p:cNvPr id="7" name="Google Shape;99;p25">
            <a:extLst>
              <a:ext uri="{FF2B5EF4-FFF2-40B4-BE49-F238E27FC236}">
                <a16:creationId xmlns:a16="http://schemas.microsoft.com/office/drawing/2014/main" id="{B6FFE9CC-4124-4065-C9FD-78B8CF257F7C}"/>
              </a:ext>
            </a:extLst>
          </p:cNvPr>
          <p:cNvSpPr txBox="1"/>
          <p:nvPr userDrawn="1"/>
        </p:nvSpPr>
        <p:spPr>
          <a:xfrm>
            <a:off x="240215" y="2864115"/>
            <a:ext cx="8663700" cy="110799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 sz="1200" b="1" i="0" u="none" strike="noStrike" cap="none" dirty="0">
                <a:solidFill>
                  <a:schemeClr val="dk1"/>
                </a:solidFill>
                <a:latin typeface="Montserrat"/>
                <a:ea typeface="Montserrat"/>
                <a:cs typeface="Montserrat"/>
                <a:sym typeface="Montserrat"/>
              </a:rPr>
              <a:t>Robert Spang</a:t>
            </a:r>
          </a:p>
          <a:p>
            <a:pPr algn="ctr">
              <a:buClr>
                <a:schemeClr val="dk1"/>
              </a:buClr>
              <a:buSzPts val="3111"/>
            </a:pPr>
            <a:r>
              <a:rPr lang="en" sz="1200" b="1" dirty="0">
                <a:solidFill>
                  <a:schemeClr val="dk1"/>
                </a:solidFill>
                <a:latin typeface="Montserrat"/>
                <a:ea typeface="Montserrat"/>
                <a:cs typeface="Montserrat"/>
                <a:sym typeface="Montserrat"/>
              </a:rPr>
              <a:t>Visiting Scholar, </a:t>
            </a:r>
            <a:r>
              <a:rPr lang="en-US" sz="1200" b="1" i="0" u="none" strike="noStrike" cap="none" dirty="0">
                <a:solidFill>
                  <a:schemeClr val="dk1"/>
                </a:solidFill>
                <a:latin typeface="Montserrat"/>
                <a:ea typeface="Montserrat"/>
                <a:cs typeface="Montserrat"/>
                <a:sym typeface="Montserrat"/>
              </a:rPr>
              <a:t>Centre for Geographic Analysis, Harvard University</a:t>
            </a:r>
          </a:p>
          <a:p>
            <a:pPr marL="0" marR="0" lvl="0" indent="0" algn="ctr" rtl="0">
              <a:lnSpc>
                <a:spcPct val="100000"/>
              </a:lnSpc>
              <a:spcBef>
                <a:spcPts val="0"/>
              </a:spcBef>
              <a:spcAft>
                <a:spcPts val="0"/>
              </a:spcAft>
              <a:buClr>
                <a:schemeClr val="dk1"/>
              </a:buClr>
              <a:buSzPts val="3111"/>
              <a:buFont typeface="Arial"/>
              <a:buNone/>
            </a:pPr>
            <a:r>
              <a:rPr lang="en" sz="1200" b="1" dirty="0">
                <a:solidFill>
                  <a:schemeClr val="dk1"/>
                </a:solidFill>
                <a:latin typeface="Montserrat"/>
                <a:ea typeface="Montserrat"/>
                <a:cs typeface="Montserrat"/>
                <a:sym typeface="Montserrat"/>
              </a:rPr>
              <a:t>Quality and Usability Lab, Technical University of Berlin, Germany</a:t>
            </a:r>
          </a:p>
          <a:p>
            <a:pPr marL="0" marR="0" lvl="0" indent="0" algn="ctr" rtl="0">
              <a:lnSpc>
                <a:spcPct val="100000"/>
              </a:lnSpc>
              <a:spcBef>
                <a:spcPts val="0"/>
              </a:spcBef>
              <a:spcAft>
                <a:spcPts val="0"/>
              </a:spcAft>
              <a:buClr>
                <a:schemeClr val="dk1"/>
              </a:buClr>
              <a:buSzPts val="3111"/>
              <a:buFont typeface="Arial"/>
              <a:buNone/>
            </a:pPr>
            <a:endParaRPr lang="en-US" sz="1200" b="1" dirty="0">
              <a:solidFill>
                <a:schemeClr val="dk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Devika </a:t>
            </a:r>
            <a:r>
              <a:rPr lang="en-US" sz="1200" b="1" i="0" u="none" strike="noStrike" cap="none" dirty="0" err="1">
                <a:solidFill>
                  <a:schemeClr val="dk1"/>
                </a:solidFill>
                <a:latin typeface="Montserrat"/>
                <a:ea typeface="Montserrat"/>
                <a:cs typeface="Montserrat"/>
                <a:sym typeface="Montserrat"/>
              </a:rPr>
              <a:t>Kakkar</a:t>
            </a:r>
            <a:r>
              <a:rPr lang="en-US" sz="1200" b="1" i="0" u="none" strike="noStrike" cap="none" dirty="0">
                <a:solidFill>
                  <a:schemeClr val="dk1"/>
                </a:solidFill>
                <a:latin typeface="Montserrat"/>
                <a:ea typeface="Montserrat"/>
                <a:cs typeface="Montserrat"/>
                <a:sym typeface="Montserrat"/>
              </a:rPr>
              <a:t> and </a:t>
            </a:r>
            <a:r>
              <a:rPr lang="en-US" sz="1200" b="1" i="0" u="none" strike="noStrike" cap="none" dirty="0" err="1">
                <a:solidFill>
                  <a:schemeClr val="dk1"/>
                </a:solidFill>
                <a:latin typeface="Montserrat"/>
                <a:ea typeface="Montserrat"/>
                <a:cs typeface="Montserrat"/>
                <a:sym typeface="Montserrat"/>
              </a:rPr>
              <a:t>Xiaokang</a:t>
            </a:r>
            <a:r>
              <a:rPr lang="en-US" sz="1200" b="1" i="0" u="none" strike="noStrike" cap="none" dirty="0">
                <a:solidFill>
                  <a:schemeClr val="dk1"/>
                </a:solidFill>
                <a:latin typeface="Montserrat"/>
                <a:ea typeface="Montserrat"/>
                <a:cs typeface="Montserrat"/>
                <a:sym typeface="Montserrat"/>
              </a:rPr>
              <a:t> Fu</a:t>
            </a: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Centre for Geographic Analysis, Harvard University</a:t>
            </a:r>
          </a:p>
        </p:txBody>
      </p:sp>
      <p:sp>
        <p:nvSpPr>
          <p:cNvPr id="8" name="Google Shape;100;p25">
            <a:extLst>
              <a:ext uri="{FF2B5EF4-FFF2-40B4-BE49-F238E27FC236}">
                <a16:creationId xmlns:a16="http://schemas.microsoft.com/office/drawing/2014/main" id="{6A803032-E3D2-2CC2-5CEB-F95EED6E9748}"/>
              </a:ext>
            </a:extLst>
          </p:cNvPr>
          <p:cNvSpPr txBox="1"/>
          <p:nvPr userDrawn="1"/>
        </p:nvSpPr>
        <p:spPr>
          <a:xfrm>
            <a:off x="0" y="1616875"/>
            <a:ext cx="9144000" cy="923400"/>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Python for Geospatial Big Data and Data Science</a:t>
            </a:r>
            <a:br>
              <a:rPr lang="en-US" sz="2400" b="1" dirty="0">
                <a:solidFill>
                  <a:schemeClr val="lt1"/>
                </a:solidFill>
                <a:latin typeface="Montserrat"/>
                <a:ea typeface="Montserrat"/>
                <a:cs typeface="Montserrat"/>
                <a:sym typeface="Montserrat"/>
              </a:rPr>
            </a:br>
            <a:r>
              <a:rPr lang="en-US" sz="2400" b="1" dirty="0">
                <a:solidFill>
                  <a:schemeClr val="lt1"/>
                </a:solidFill>
                <a:latin typeface="Montserrat"/>
                <a:ea typeface="Montserrat"/>
                <a:cs typeface="Montserrat"/>
                <a:sym typeface="Montserrat"/>
              </a:rPr>
              <a:t>Using the FASRC</a:t>
            </a:r>
            <a:endParaRPr sz="1600" b="1" i="0" u="none" strike="noStrike" cap="none" dirty="0">
              <a:solidFill>
                <a:schemeClr val="lt1"/>
              </a:solidFill>
              <a:latin typeface="Montserrat"/>
              <a:ea typeface="Montserrat"/>
              <a:cs typeface="Montserrat"/>
              <a:sym typeface="Montserrat"/>
            </a:endParaRPr>
          </a:p>
        </p:txBody>
      </p:sp>
      <p:pic>
        <p:nvPicPr>
          <p:cNvPr id="9" name="Google Shape;101;p25" descr="Partners | The F(o)und Project">
            <a:extLst>
              <a:ext uri="{FF2B5EF4-FFF2-40B4-BE49-F238E27FC236}">
                <a16:creationId xmlns:a16="http://schemas.microsoft.com/office/drawing/2014/main" id="{4C510050-DFBD-9CCB-90FC-E688546A5173}"/>
              </a:ext>
            </a:extLst>
          </p:cNvPr>
          <p:cNvPicPr preferRelativeResize="0"/>
          <p:nvPr userDrawn="1"/>
        </p:nvPicPr>
        <p:blipFill rotWithShape="1">
          <a:blip r:embed="rId2">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1005674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5" name="Rectangle 4">
            <a:extLst>
              <a:ext uri="{FF2B5EF4-FFF2-40B4-BE49-F238E27FC236}">
                <a16:creationId xmlns:a16="http://schemas.microsoft.com/office/drawing/2014/main" id="{8BC40EDD-8599-0A2B-F0EC-C212EFE2DF26}"/>
              </a:ext>
            </a:extLst>
          </p:cNvPr>
          <p:cNvSpPr/>
          <p:nvPr userDrawn="1"/>
        </p:nvSpPr>
        <p:spPr>
          <a:xfrm>
            <a:off x="0" y="445025"/>
            <a:ext cx="8832300" cy="572700"/>
          </a:xfrm>
          <a:prstGeom prst="rect">
            <a:avLst/>
          </a:prstGeom>
          <a:solidFill>
            <a:srgbClr val="1B7A8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Google Shape;17;p4"/>
          <p:cNvSpPr txBox="1">
            <a:spLocks noGrp="1"/>
          </p:cNvSpPr>
          <p:nvPr>
            <p:ph type="title" hasCustomPrompt="1"/>
          </p:nvPr>
        </p:nvSpPr>
        <p:spPr>
          <a:xfrm>
            <a:off x="311700" y="445025"/>
            <a:ext cx="8520600" cy="572700"/>
          </a:xfrm>
          <a:prstGeom prst="rect">
            <a:avLst/>
          </a:prstGeom>
          <a:solidFill>
            <a:srgbClr val="1B7A86"/>
          </a:solidFill>
        </p:spPr>
        <p:txBody>
          <a:bodyPr spcFirstLastPara="1" wrap="square" lIns="91425" tIns="91425" rIns="91425" bIns="91425" anchor="t" anchorCtr="0">
            <a:normAutofit/>
          </a:bodyPr>
          <a:lstStyle>
            <a:lvl1pPr lvl="0">
              <a:spcBef>
                <a:spcPts val="0"/>
              </a:spcBef>
              <a:spcAft>
                <a:spcPts val="0"/>
              </a:spcAft>
              <a:buSzPts val="2800"/>
              <a:buNone/>
              <a:defRPr sz="2800" b="1" i="0" u="none" strike="noStrike" cap="none">
                <a:solidFill>
                  <a:schemeClr val="lt1"/>
                </a:solidFill>
                <a:latin typeface="Montserrat"/>
                <a:ea typeface="Montserrat"/>
                <a:cs typeface="Montserrat"/>
                <a:sym typeface="Aria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sz="2400" b="1" i="0" u="none" strike="noStrike" cap="none" dirty="0">
                <a:solidFill>
                  <a:schemeClr val="lt1"/>
                </a:solidFill>
                <a:latin typeface="Montserrat"/>
                <a:sym typeface="Arial"/>
              </a:rPr>
              <a:t>Title</a:t>
            </a:r>
            <a:endParaRPr dirty="0"/>
          </a:p>
        </p:txBody>
      </p:sp>
      <p:sp>
        <p:nvSpPr>
          <p:cNvPr id="18" name="Google Shape;18;p4"/>
          <p:cNvSpPr txBox="1">
            <a:spLocks noGrp="1"/>
          </p:cNvSpPr>
          <p:nvPr>
            <p:ph type="body" idx="1" hasCustomPrompt="1"/>
          </p:nvPr>
        </p:nvSpPr>
        <p:spPr>
          <a:xfrm>
            <a:off x="311700" y="1152475"/>
            <a:ext cx="8520600" cy="3120945"/>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sz="2400" b="0" i="0" u="none" strike="noStrike" cap="none" dirty="0">
                <a:solidFill>
                  <a:schemeClr val="dk1"/>
                </a:solidFill>
                <a:latin typeface="Montserrat"/>
                <a:ea typeface="Montserrat"/>
                <a:cs typeface="Montserrat"/>
                <a:sym typeface="Arial"/>
              </a:defRPr>
            </a:lvl1pPr>
            <a:lvl2pPr marL="914400" lvl="1" indent="-317500">
              <a:spcBef>
                <a:spcPts val="0"/>
              </a:spcBef>
              <a:spcAft>
                <a:spcPts val="0"/>
              </a:spcAft>
              <a:buSzPts val="1400"/>
              <a:buChar char="○"/>
              <a:defRPr sz="2000"/>
            </a:lvl2pPr>
            <a:lvl3pPr marL="1371600" lvl="2" indent="-317500">
              <a:spcBef>
                <a:spcPts val="0"/>
              </a:spcBef>
              <a:spcAft>
                <a:spcPts val="0"/>
              </a:spcAft>
              <a:buSzPts val="1400"/>
              <a:buChar char="■"/>
              <a:defRPr sz="1600"/>
            </a:lvl3pPr>
            <a:lvl4pPr marL="1828800" lvl="3" indent="-317500">
              <a:spcBef>
                <a:spcPts val="0"/>
              </a:spcBef>
              <a:spcAft>
                <a:spcPts val="0"/>
              </a:spcAft>
              <a:buSzPts val="1400"/>
              <a:buChar char="●"/>
              <a:defRPr sz="1600"/>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r>
              <a:rPr lang="en-US" dirty="0"/>
              <a:t>Element</a:t>
            </a:r>
          </a:p>
          <a:p>
            <a:pPr lvl="1"/>
            <a:r>
              <a:rPr lang="en-US" dirty="0"/>
              <a:t>Level 2</a:t>
            </a:r>
          </a:p>
          <a:p>
            <a:pPr lvl="2"/>
            <a:r>
              <a:rPr lang="en-US" dirty="0"/>
              <a:t>Level 3</a:t>
            </a:r>
          </a:p>
          <a:p>
            <a:pPr lvl="3"/>
            <a:r>
              <a:rPr lang="en-US" dirty="0"/>
              <a:t>Level 4</a:t>
            </a:r>
            <a:endParaRPr dirty="0"/>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4" name="Google Shape;101;p25" descr="Partners | The F(o)und Project">
            <a:extLst>
              <a:ext uri="{FF2B5EF4-FFF2-40B4-BE49-F238E27FC236}">
                <a16:creationId xmlns:a16="http://schemas.microsoft.com/office/drawing/2014/main" id="{694684FA-B3FD-4A05-BC17-113F73444BF4}"/>
              </a:ext>
            </a:extLst>
          </p:cNvPr>
          <p:cNvPicPr preferRelativeResize="0"/>
          <p:nvPr userDrawn="1"/>
        </p:nvPicPr>
        <p:blipFill rotWithShape="1">
          <a:blip r:embed="rId2">
            <a:alphaModFix/>
          </a:blip>
          <a:srcRect/>
          <a:stretch/>
        </p:blipFill>
        <p:spPr>
          <a:xfrm>
            <a:off x="3665344" y="4405468"/>
            <a:ext cx="1764792" cy="61724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3"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2864115"/>
            <a:ext cx="8663700" cy="110799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 sz="1200" b="1" i="0" u="none" strike="noStrike" cap="none" dirty="0">
                <a:solidFill>
                  <a:schemeClr val="dk1"/>
                </a:solidFill>
                <a:latin typeface="Montserrat"/>
                <a:ea typeface="Montserrat"/>
                <a:cs typeface="Montserrat"/>
                <a:sym typeface="Montserrat"/>
              </a:rPr>
              <a:t>Robert Spang</a:t>
            </a:r>
          </a:p>
          <a:p>
            <a:pPr algn="ctr">
              <a:buClr>
                <a:schemeClr val="dk1"/>
              </a:buClr>
              <a:buSzPts val="3111"/>
            </a:pPr>
            <a:r>
              <a:rPr lang="en" sz="1200" b="1" dirty="0">
                <a:solidFill>
                  <a:schemeClr val="dk1"/>
                </a:solidFill>
                <a:latin typeface="Montserrat"/>
                <a:ea typeface="Montserrat"/>
                <a:cs typeface="Montserrat"/>
                <a:sym typeface="Montserrat"/>
              </a:rPr>
              <a:t>Visiting Scholar, </a:t>
            </a:r>
            <a:r>
              <a:rPr lang="en-US" sz="1200" b="1" i="0" u="none" strike="noStrike" cap="none" dirty="0">
                <a:solidFill>
                  <a:schemeClr val="dk1"/>
                </a:solidFill>
                <a:latin typeface="Montserrat"/>
                <a:ea typeface="Montserrat"/>
                <a:cs typeface="Montserrat"/>
                <a:sym typeface="Montserrat"/>
              </a:rPr>
              <a:t>Centre for Geographic Analysis, Harvard University</a:t>
            </a:r>
          </a:p>
          <a:p>
            <a:pPr marL="0" marR="0" lvl="0" indent="0" algn="ctr" rtl="0">
              <a:lnSpc>
                <a:spcPct val="100000"/>
              </a:lnSpc>
              <a:spcBef>
                <a:spcPts val="0"/>
              </a:spcBef>
              <a:spcAft>
                <a:spcPts val="0"/>
              </a:spcAft>
              <a:buClr>
                <a:schemeClr val="dk1"/>
              </a:buClr>
              <a:buSzPts val="3111"/>
              <a:buFont typeface="Arial"/>
              <a:buNone/>
            </a:pPr>
            <a:r>
              <a:rPr lang="en" sz="1200" b="1" dirty="0">
                <a:solidFill>
                  <a:schemeClr val="dk1"/>
                </a:solidFill>
                <a:latin typeface="Montserrat"/>
                <a:ea typeface="Montserrat"/>
                <a:cs typeface="Montserrat"/>
                <a:sym typeface="Montserrat"/>
              </a:rPr>
              <a:t>Quality and Usability Lab, Technical University of Berlin, Germany</a:t>
            </a:r>
          </a:p>
          <a:p>
            <a:pPr marL="0" marR="0" lvl="0" indent="0" algn="ctr" rtl="0">
              <a:lnSpc>
                <a:spcPct val="100000"/>
              </a:lnSpc>
              <a:spcBef>
                <a:spcPts val="0"/>
              </a:spcBef>
              <a:spcAft>
                <a:spcPts val="0"/>
              </a:spcAft>
              <a:buClr>
                <a:schemeClr val="dk1"/>
              </a:buClr>
              <a:buSzPts val="3111"/>
              <a:buFont typeface="Arial"/>
              <a:buNone/>
            </a:pPr>
            <a:endParaRPr lang="en-US" sz="1200" b="1" dirty="0">
              <a:solidFill>
                <a:schemeClr val="dk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Devika </a:t>
            </a:r>
            <a:r>
              <a:rPr lang="en-US" sz="1200" b="1" i="0" u="none" strike="noStrike" cap="none" dirty="0" err="1">
                <a:solidFill>
                  <a:schemeClr val="dk1"/>
                </a:solidFill>
                <a:latin typeface="Montserrat"/>
                <a:ea typeface="Montserrat"/>
                <a:cs typeface="Montserrat"/>
                <a:sym typeface="Montserrat"/>
              </a:rPr>
              <a:t>Kakkar</a:t>
            </a:r>
            <a:r>
              <a:rPr lang="en-US" sz="1200" b="1" i="0" u="none" strike="noStrike" cap="none" dirty="0">
                <a:solidFill>
                  <a:schemeClr val="dk1"/>
                </a:solidFill>
                <a:latin typeface="Montserrat"/>
                <a:ea typeface="Montserrat"/>
                <a:cs typeface="Montserrat"/>
                <a:sym typeface="Montserrat"/>
              </a:rPr>
              <a:t> and </a:t>
            </a:r>
            <a:r>
              <a:rPr lang="en-US" sz="1200" b="1" i="0" u="none" strike="noStrike" cap="none" dirty="0" err="1">
                <a:solidFill>
                  <a:schemeClr val="dk1"/>
                </a:solidFill>
                <a:latin typeface="Montserrat"/>
                <a:ea typeface="Montserrat"/>
                <a:cs typeface="Montserrat"/>
                <a:sym typeface="Montserrat"/>
              </a:rPr>
              <a:t>Xiaokang</a:t>
            </a:r>
            <a:r>
              <a:rPr lang="en-US" sz="1200" b="1" i="0" u="none" strike="noStrike" cap="none" dirty="0">
                <a:solidFill>
                  <a:schemeClr val="dk1"/>
                </a:solidFill>
                <a:latin typeface="Montserrat"/>
                <a:ea typeface="Montserrat"/>
                <a:cs typeface="Montserrat"/>
                <a:sym typeface="Montserrat"/>
              </a:rPr>
              <a:t> Fu</a:t>
            </a:r>
          </a:p>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Centre for Geographic Analysis, Harvard University</a:t>
            </a:r>
          </a:p>
        </p:txBody>
      </p:sp>
      <p:sp>
        <p:nvSpPr>
          <p:cNvPr id="100" name="Google Shape;100;p25"/>
          <p:cNvSpPr txBox="1"/>
          <p:nvPr/>
        </p:nvSpPr>
        <p:spPr>
          <a:xfrm>
            <a:off x="0" y="1616875"/>
            <a:ext cx="9144000" cy="923400"/>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Python for Geospatial Big Data and Data Science</a:t>
            </a:r>
            <a:br>
              <a:rPr lang="en-US" sz="2400" b="1" dirty="0">
                <a:solidFill>
                  <a:schemeClr val="lt1"/>
                </a:solidFill>
                <a:latin typeface="Montserrat"/>
                <a:ea typeface="Montserrat"/>
                <a:cs typeface="Montserrat"/>
                <a:sym typeface="Montserrat"/>
              </a:rPr>
            </a:br>
            <a:r>
              <a:rPr lang="en-US" sz="2400" b="1" dirty="0">
                <a:solidFill>
                  <a:schemeClr val="lt1"/>
                </a:solidFill>
                <a:latin typeface="Montserrat"/>
                <a:ea typeface="Montserrat"/>
                <a:cs typeface="Montserrat"/>
                <a:sym typeface="Montserrat"/>
              </a:rPr>
              <a:t>Using the FASRC</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9155560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Structure of the FASRC – Partitions</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a:xfrm>
            <a:off x="311699" y="1152475"/>
            <a:ext cx="8520599" cy="3546000"/>
          </a:xfrm>
        </p:spPr>
        <p:txBody>
          <a:bodyPr>
            <a:normAutofit/>
          </a:bodyPr>
          <a:lstStyle/>
          <a:p>
            <a:r>
              <a:rPr lang="en-US" dirty="0"/>
              <a:t>Partitions are the different node-classes</a:t>
            </a:r>
          </a:p>
          <a:p>
            <a:pPr lvl="1"/>
            <a:r>
              <a:rPr lang="en-US" dirty="0"/>
              <a:t>Each class comes with different attributes for different use-cases</a:t>
            </a:r>
          </a:p>
        </p:txBody>
      </p:sp>
      <p:pic>
        <p:nvPicPr>
          <p:cNvPr id="5" name="Picture 4">
            <a:extLst>
              <a:ext uri="{FF2B5EF4-FFF2-40B4-BE49-F238E27FC236}">
                <a16:creationId xmlns:a16="http://schemas.microsoft.com/office/drawing/2014/main" id="{9ED1E787-4935-EF45-DA2D-B7DDAC5D6D6C}"/>
              </a:ext>
            </a:extLst>
          </p:cNvPr>
          <p:cNvPicPr>
            <a:picLocks noChangeAspect="1"/>
          </p:cNvPicPr>
          <p:nvPr/>
        </p:nvPicPr>
        <p:blipFill>
          <a:blip r:embed="rId3"/>
          <a:stretch>
            <a:fillRect/>
          </a:stretch>
        </p:blipFill>
        <p:spPr>
          <a:xfrm>
            <a:off x="974170" y="2116669"/>
            <a:ext cx="7772400" cy="2206674"/>
          </a:xfrm>
          <a:prstGeom prst="rect">
            <a:avLst/>
          </a:prstGeom>
        </p:spPr>
      </p:pic>
      <p:sp>
        <p:nvSpPr>
          <p:cNvPr id="6" name="TextBox 5">
            <a:extLst>
              <a:ext uri="{FF2B5EF4-FFF2-40B4-BE49-F238E27FC236}">
                <a16:creationId xmlns:a16="http://schemas.microsoft.com/office/drawing/2014/main" id="{E77397DF-9284-52D2-582D-91AA21156DFE}"/>
              </a:ext>
            </a:extLst>
          </p:cNvPr>
          <p:cNvSpPr txBox="1"/>
          <p:nvPr/>
        </p:nvSpPr>
        <p:spPr>
          <a:xfrm rot="16200000">
            <a:off x="6763472" y="2722305"/>
            <a:ext cx="4446730" cy="184666"/>
          </a:xfrm>
          <a:prstGeom prst="rect">
            <a:avLst/>
          </a:prstGeom>
          <a:noFill/>
          <a:ln>
            <a:noFill/>
          </a:ln>
        </p:spPr>
        <p:txBody>
          <a:bodyPr spcFirstLastPara="1" wrap="none" lIns="0" tIns="0" rIns="0" bIns="0" rtlCol="0" anchor="ctr" anchorCtr="0">
            <a:spAutoFit/>
          </a:bodyPr>
          <a:lstStyle/>
          <a:p>
            <a:pPr marL="0" marR="0" indent="0" algn="ct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Source: https://</a:t>
            </a:r>
            <a:r>
              <a:rPr lang="en-US" sz="1200" i="0" u="none" strike="noStrike" cap="none" dirty="0" err="1">
                <a:solidFill>
                  <a:schemeClr val="dk1"/>
                </a:solidFill>
                <a:latin typeface="Montserrat"/>
                <a:ea typeface="Montserrat"/>
                <a:cs typeface="Montserrat"/>
                <a:sym typeface="Montserrat"/>
              </a:rPr>
              <a:t>www.youtube.com</a:t>
            </a:r>
            <a:r>
              <a:rPr lang="en-US" sz="1200" i="0" u="none" strike="noStrike" cap="none" dirty="0">
                <a:solidFill>
                  <a:schemeClr val="dk1"/>
                </a:solidFill>
                <a:latin typeface="Montserrat"/>
                <a:ea typeface="Montserrat"/>
                <a:cs typeface="Montserrat"/>
                <a:sym typeface="Montserrat"/>
              </a:rPr>
              <a:t>/</a:t>
            </a:r>
            <a:r>
              <a:rPr lang="en-US" sz="1200" i="0" u="none" strike="noStrike" cap="none" dirty="0" err="1">
                <a:solidFill>
                  <a:schemeClr val="dk1"/>
                </a:solidFill>
                <a:latin typeface="Montserrat"/>
                <a:ea typeface="Montserrat"/>
                <a:cs typeface="Montserrat"/>
                <a:sym typeface="Montserrat"/>
              </a:rPr>
              <a:t>watch?v</a:t>
            </a:r>
            <a:r>
              <a:rPr lang="en-US" sz="1200" i="0" u="none" strike="noStrike" cap="none" dirty="0">
                <a:solidFill>
                  <a:schemeClr val="dk1"/>
                </a:solidFill>
                <a:latin typeface="Montserrat"/>
                <a:ea typeface="Montserrat"/>
                <a:cs typeface="Montserrat"/>
                <a:sym typeface="Montserrat"/>
              </a:rPr>
              <a:t>=Ay8oR5n-yyQ</a:t>
            </a:r>
          </a:p>
        </p:txBody>
      </p:sp>
    </p:spTree>
    <p:extLst>
      <p:ext uri="{BB962C8B-B14F-4D97-AF65-F5344CB8AC3E}">
        <p14:creationId xmlns:p14="http://schemas.microsoft.com/office/powerpoint/2010/main" val="24111649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Structure of the FASRC – Storage</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p:txBody>
          <a:bodyPr>
            <a:normAutofit/>
          </a:bodyPr>
          <a:lstStyle/>
          <a:p>
            <a:r>
              <a:rPr lang="en-US" dirty="0"/>
              <a:t>Two sites with different networks</a:t>
            </a:r>
          </a:p>
          <a:p>
            <a:r>
              <a:rPr lang="en-US" dirty="0"/>
              <a:t>Consider where to up-/download data</a:t>
            </a:r>
          </a:p>
          <a:p>
            <a:pPr lvl="1"/>
            <a:r>
              <a:rPr lang="en-US" dirty="0"/>
              <a:t>Tools e.g. </a:t>
            </a:r>
            <a:r>
              <a:rPr lang="en-US" dirty="0" err="1"/>
              <a:t>rsync</a:t>
            </a:r>
            <a:r>
              <a:rPr lang="en-US" dirty="0"/>
              <a:t>, </a:t>
            </a:r>
            <a:r>
              <a:rPr lang="en-US" dirty="0" err="1"/>
              <a:t>scp</a:t>
            </a:r>
            <a:r>
              <a:rPr lang="en-US" dirty="0"/>
              <a:t>, …</a:t>
            </a:r>
          </a:p>
          <a:p>
            <a:r>
              <a:rPr lang="en-US" dirty="0"/>
              <a:t>Login-nodes are are suitable for most application (10Gb/s)</a:t>
            </a:r>
          </a:p>
          <a:p>
            <a:pPr lvl="1"/>
            <a:r>
              <a:rPr lang="en-US" dirty="0"/>
              <a:t>For large data sets, make sure to use a cable connection</a:t>
            </a:r>
            <a:br>
              <a:rPr lang="en-US" dirty="0"/>
            </a:br>
            <a:r>
              <a:rPr lang="en-US" dirty="0"/>
              <a:t>(instead of e.g. EDUROAM </a:t>
            </a:r>
            <a:r>
              <a:rPr lang="en-US" dirty="0" err="1"/>
              <a:t>WiFi</a:t>
            </a:r>
            <a:r>
              <a:rPr lang="en-US" dirty="0"/>
              <a:t>)</a:t>
            </a:r>
          </a:p>
        </p:txBody>
      </p:sp>
    </p:spTree>
    <p:extLst>
      <p:ext uri="{BB962C8B-B14F-4D97-AF65-F5344CB8AC3E}">
        <p14:creationId xmlns:p14="http://schemas.microsoft.com/office/powerpoint/2010/main" val="2304562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0993CE7-7505-351A-3AFC-AC2552AC71C3}"/>
              </a:ext>
            </a:extLst>
          </p:cNvPr>
          <p:cNvSpPr/>
          <p:nvPr/>
        </p:nvSpPr>
        <p:spPr>
          <a:xfrm>
            <a:off x="7236823" y="143691"/>
            <a:ext cx="1763486" cy="12801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1083443-7B54-2E69-74F7-9A41C6A33E83}"/>
              </a:ext>
            </a:extLst>
          </p:cNvPr>
          <p:cNvSpPr/>
          <p:nvPr/>
        </p:nvSpPr>
        <p:spPr>
          <a:xfrm>
            <a:off x="0" y="304140"/>
            <a:ext cx="1763486" cy="12801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4E875802-815D-86E8-C89A-B47DBEA8554A}"/>
              </a:ext>
            </a:extLst>
          </p:cNvPr>
          <p:cNvPicPr>
            <a:picLocks noChangeAspect="1"/>
          </p:cNvPicPr>
          <p:nvPr/>
        </p:nvPicPr>
        <p:blipFill rotWithShape="1">
          <a:blip r:embed="rId3"/>
          <a:srcRect l="11597" t="7173" r="11765" b="4387"/>
          <a:stretch/>
        </p:blipFill>
        <p:spPr>
          <a:xfrm>
            <a:off x="737546" y="143691"/>
            <a:ext cx="7668907" cy="4978064"/>
          </a:xfrm>
          <a:prstGeom prst="rect">
            <a:avLst/>
          </a:prstGeom>
        </p:spPr>
      </p:pic>
      <p:sp>
        <p:nvSpPr>
          <p:cNvPr id="6" name="TextBox 5">
            <a:extLst>
              <a:ext uri="{FF2B5EF4-FFF2-40B4-BE49-F238E27FC236}">
                <a16:creationId xmlns:a16="http://schemas.microsoft.com/office/drawing/2014/main" id="{424DED27-8787-EBBD-448A-51BE3487D966}"/>
              </a:ext>
            </a:extLst>
          </p:cNvPr>
          <p:cNvSpPr txBox="1"/>
          <p:nvPr/>
        </p:nvSpPr>
        <p:spPr>
          <a:xfrm rot="16200000">
            <a:off x="6496574" y="2479417"/>
            <a:ext cx="4856118" cy="184666"/>
          </a:xfrm>
          <a:prstGeom prst="rect">
            <a:avLst/>
          </a:prstGeom>
          <a:noFill/>
          <a:ln>
            <a:noFill/>
          </a:ln>
        </p:spPr>
        <p:txBody>
          <a:bodyPr spcFirstLastPara="1" wrap="square" lIns="0" tIns="0" rIns="0" bIns="0" rtlCol="0" anchor="ctr" anchorCtr="0">
            <a:spAutoFit/>
          </a:bodyPr>
          <a:lstStyle/>
          <a:p>
            <a:pPr marL="0" marR="0" indent="0" algn="ct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Source: https://</a:t>
            </a:r>
            <a:r>
              <a:rPr lang="en-US" sz="1200" i="0" u="none" strike="noStrike" cap="none" dirty="0" err="1">
                <a:solidFill>
                  <a:schemeClr val="dk1"/>
                </a:solidFill>
                <a:latin typeface="Montserrat"/>
                <a:ea typeface="Montserrat"/>
                <a:cs typeface="Montserrat"/>
                <a:sym typeface="Montserrat"/>
              </a:rPr>
              <a:t>www.youtube.com</a:t>
            </a:r>
            <a:r>
              <a:rPr lang="en-US" sz="1200" i="0" u="none" strike="noStrike" cap="none" dirty="0">
                <a:solidFill>
                  <a:schemeClr val="dk1"/>
                </a:solidFill>
                <a:latin typeface="Montserrat"/>
                <a:ea typeface="Montserrat"/>
                <a:cs typeface="Montserrat"/>
                <a:sym typeface="Montserrat"/>
              </a:rPr>
              <a:t>/</a:t>
            </a:r>
            <a:r>
              <a:rPr lang="en-US" sz="1200" i="0" u="none" strike="noStrike" cap="none" dirty="0" err="1">
                <a:solidFill>
                  <a:schemeClr val="dk1"/>
                </a:solidFill>
                <a:latin typeface="Montserrat"/>
                <a:ea typeface="Montserrat"/>
                <a:cs typeface="Montserrat"/>
                <a:sym typeface="Montserrat"/>
              </a:rPr>
              <a:t>watch?v</a:t>
            </a:r>
            <a:r>
              <a:rPr lang="en-US" sz="1200" i="0" u="none" strike="noStrike" cap="none" dirty="0">
                <a:solidFill>
                  <a:schemeClr val="dk1"/>
                </a:solidFill>
                <a:latin typeface="Montserrat"/>
                <a:ea typeface="Montserrat"/>
                <a:cs typeface="Montserrat"/>
                <a:sym typeface="Montserrat"/>
              </a:rPr>
              <a:t>=n1I4-4TGVP8</a:t>
            </a:r>
          </a:p>
        </p:txBody>
      </p:sp>
    </p:spTree>
    <p:extLst>
      <p:ext uri="{BB962C8B-B14F-4D97-AF65-F5344CB8AC3E}">
        <p14:creationId xmlns:p14="http://schemas.microsoft.com/office/powerpoint/2010/main" val="3807575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Structure of the FASRC – Storage</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a:xfrm>
            <a:off x="311700" y="1152475"/>
            <a:ext cx="8520600" cy="3546000"/>
          </a:xfrm>
        </p:spPr>
        <p:txBody>
          <a:bodyPr>
            <a:normAutofit fontScale="92500" lnSpcReduction="20000"/>
          </a:bodyPr>
          <a:lstStyle/>
          <a:p>
            <a:r>
              <a:rPr lang="en-US" dirty="0"/>
              <a:t>Home directory is your primary, private space</a:t>
            </a:r>
          </a:p>
          <a:p>
            <a:pPr lvl="1"/>
            <a:r>
              <a:rPr lang="en-US" dirty="0"/>
              <a:t>100GB</a:t>
            </a:r>
          </a:p>
          <a:p>
            <a:pPr lvl="1"/>
            <a:r>
              <a:rPr lang="en-US" dirty="0"/>
              <a:t>Moderate performance, not suitable for heavy I/O</a:t>
            </a:r>
          </a:p>
          <a:p>
            <a:r>
              <a:rPr lang="en-US" dirty="0"/>
              <a:t>Local (node) scratch</a:t>
            </a:r>
          </a:p>
          <a:p>
            <a:pPr lvl="1"/>
            <a:r>
              <a:rPr lang="en-US" dirty="0"/>
              <a:t>/scratch</a:t>
            </a:r>
          </a:p>
          <a:p>
            <a:pPr lvl="1"/>
            <a:r>
              <a:rPr lang="en-US" dirty="0"/>
              <a:t>200-300GB/node (shared with all users on the node!)</a:t>
            </a:r>
          </a:p>
          <a:p>
            <a:pPr lvl="1"/>
            <a:r>
              <a:rPr lang="en-US" dirty="0"/>
              <a:t>Lives for job duration</a:t>
            </a:r>
          </a:p>
          <a:p>
            <a:r>
              <a:rPr lang="en-US" dirty="0"/>
              <a:t>Global scratch</a:t>
            </a:r>
          </a:p>
          <a:p>
            <a:pPr lvl="1"/>
            <a:r>
              <a:rPr lang="en-US" dirty="0"/>
              <a:t>/n/$SCRATCH</a:t>
            </a:r>
          </a:p>
          <a:p>
            <a:pPr lvl="1"/>
            <a:r>
              <a:rPr lang="en-US" dirty="0"/>
              <a:t>2.4PB (shared with everyone on the </a:t>
            </a:r>
            <a:r>
              <a:rPr lang="en-US" dirty="0" err="1"/>
              <a:t>cluser</a:t>
            </a:r>
            <a:r>
              <a:rPr lang="en-US" dirty="0"/>
              <a:t>)</a:t>
            </a:r>
          </a:p>
          <a:p>
            <a:pPr lvl="1"/>
            <a:r>
              <a:rPr lang="en-US" dirty="0"/>
              <a:t>Lives for 90 days</a:t>
            </a:r>
          </a:p>
        </p:txBody>
      </p:sp>
    </p:spTree>
    <p:extLst>
      <p:ext uri="{BB962C8B-B14F-4D97-AF65-F5344CB8AC3E}">
        <p14:creationId xmlns:p14="http://schemas.microsoft.com/office/powerpoint/2010/main" val="38404147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0993CE7-7505-351A-3AFC-AC2552AC71C3}"/>
              </a:ext>
            </a:extLst>
          </p:cNvPr>
          <p:cNvSpPr/>
          <p:nvPr/>
        </p:nvSpPr>
        <p:spPr>
          <a:xfrm>
            <a:off x="7236823" y="143691"/>
            <a:ext cx="1763486" cy="12801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1083443-7B54-2E69-74F7-9A41C6A33E83}"/>
              </a:ext>
            </a:extLst>
          </p:cNvPr>
          <p:cNvSpPr/>
          <p:nvPr/>
        </p:nvSpPr>
        <p:spPr>
          <a:xfrm>
            <a:off x="0" y="304140"/>
            <a:ext cx="1763486" cy="12801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424DED27-8787-EBBD-448A-51BE3487D966}"/>
              </a:ext>
            </a:extLst>
          </p:cNvPr>
          <p:cNvSpPr txBox="1"/>
          <p:nvPr/>
        </p:nvSpPr>
        <p:spPr>
          <a:xfrm rot="16200000">
            <a:off x="6496574" y="2479417"/>
            <a:ext cx="4856118" cy="184666"/>
          </a:xfrm>
          <a:prstGeom prst="rect">
            <a:avLst/>
          </a:prstGeom>
          <a:noFill/>
          <a:ln>
            <a:noFill/>
          </a:ln>
        </p:spPr>
        <p:txBody>
          <a:bodyPr spcFirstLastPara="1" wrap="square" lIns="0" tIns="0" rIns="0" bIns="0" rtlCol="0" anchor="ctr" anchorCtr="0">
            <a:spAutoFit/>
          </a:bodyPr>
          <a:lstStyle/>
          <a:p>
            <a:pPr marL="0" marR="0" indent="0" algn="ct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Source: https://</a:t>
            </a:r>
            <a:r>
              <a:rPr lang="en-US" sz="1200" i="0" u="none" strike="noStrike" cap="none" dirty="0" err="1">
                <a:solidFill>
                  <a:schemeClr val="dk1"/>
                </a:solidFill>
                <a:latin typeface="Montserrat"/>
                <a:ea typeface="Montserrat"/>
                <a:cs typeface="Montserrat"/>
                <a:sym typeface="Montserrat"/>
              </a:rPr>
              <a:t>www.youtube.com</a:t>
            </a:r>
            <a:r>
              <a:rPr lang="en-US" sz="1200" i="0" u="none" strike="noStrike" cap="none" dirty="0">
                <a:solidFill>
                  <a:schemeClr val="dk1"/>
                </a:solidFill>
                <a:latin typeface="Montserrat"/>
                <a:ea typeface="Montserrat"/>
                <a:cs typeface="Montserrat"/>
                <a:sym typeface="Montserrat"/>
              </a:rPr>
              <a:t>/</a:t>
            </a:r>
            <a:r>
              <a:rPr lang="en-US" sz="1200" i="0" u="none" strike="noStrike" cap="none" dirty="0" err="1">
                <a:solidFill>
                  <a:schemeClr val="dk1"/>
                </a:solidFill>
                <a:latin typeface="Montserrat"/>
                <a:ea typeface="Montserrat"/>
                <a:cs typeface="Montserrat"/>
                <a:sym typeface="Montserrat"/>
              </a:rPr>
              <a:t>watch?v</a:t>
            </a:r>
            <a:r>
              <a:rPr lang="en-US" sz="1200" i="0" u="none" strike="noStrike" cap="none" dirty="0">
                <a:solidFill>
                  <a:schemeClr val="dk1"/>
                </a:solidFill>
                <a:latin typeface="Montserrat"/>
                <a:ea typeface="Montserrat"/>
                <a:cs typeface="Montserrat"/>
                <a:sym typeface="Montserrat"/>
              </a:rPr>
              <a:t>=rGH96xVQNyM</a:t>
            </a:r>
          </a:p>
        </p:txBody>
      </p:sp>
      <p:pic>
        <p:nvPicPr>
          <p:cNvPr id="3" name="Picture 2">
            <a:extLst>
              <a:ext uri="{FF2B5EF4-FFF2-40B4-BE49-F238E27FC236}">
                <a16:creationId xmlns:a16="http://schemas.microsoft.com/office/drawing/2014/main" id="{48C5126C-8AEF-DA59-5711-DF94000B3478}"/>
              </a:ext>
            </a:extLst>
          </p:cNvPr>
          <p:cNvPicPr>
            <a:picLocks noChangeAspect="1"/>
          </p:cNvPicPr>
          <p:nvPr/>
        </p:nvPicPr>
        <p:blipFill rotWithShape="1">
          <a:blip r:embed="rId3"/>
          <a:srcRect t="9177" r="3121" b="7163"/>
          <a:stretch/>
        </p:blipFill>
        <p:spPr>
          <a:xfrm>
            <a:off x="472054" y="304140"/>
            <a:ext cx="8056201" cy="3913297"/>
          </a:xfrm>
          <a:prstGeom prst="rect">
            <a:avLst/>
          </a:prstGeom>
        </p:spPr>
      </p:pic>
    </p:spTree>
    <p:extLst>
      <p:ext uri="{BB962C8B-B14F-4D97-AF65-F5344CB8AC3E}">
        <p14:creationId xmlns:p14="http://schemas.microsoft.com/office/powerpoint/2010/main" val="35155289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Code of Conduct</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p:txBody>
          <a:bodyPr>
            <a:normAutofit/>
          </a:bodyPr>
          <a:lstStyle/>
          <a:p>
            <a:r>
              <a:rPr lang="en-US" dirty="0"/>
              <a:t>Shared resources</a:t>
            </a:r>
          </a:p>
          <a:p>
            <a:pPr lvl="1"/>
            <a:r>
              <a:rPr lang="en-US" dirty="0">
                <a:sym typeface="Wingdings" pitchFamily="2" charset="2"/>
              </a:rPr>
              <a:t>Expect &gt; 800 users of the RC</a:t>
            </a:r>
          </a:p>
          <a:p>
            <a:pPr lvl="1"/>
            <a:r>
              <a:rPr lang="en-US" dirty="0">
                <a:sym typeface="Wingdings" pitchFamily="2" charset="2"/>
              </a:rPr>
              <a:t>Your actions might influence others’ experiences</a:t>
            </a:r>
          </a:p>
          <a:p>
            <a:pPr lvl="1"/>
            <a:r>
              <a:rPr lang="en-US" dirty="0">
                <a:sym typeface="Wingdings" pitchFamily="2" charset="2"/>
              </a:rPr>
              <a:t>Request only the resources you need</a:t>
            </a:r>
          </a:p>
          <a:p>
            <a:r>
              <a:rPr lang="en-US" dirty="0">
                <a:sym typeface="Wingdings" pitchFamily="2" charset="2"/>
              </a:rPr>
              <a:t>Login nodes only to login, to submit jobs and to receive data</a:t>
            </a:r>
          </a:p>
          <a:p>
            <a:r>
              <a:rPr lang="en-US" dirty="0">
                <a:sym typeface="Wingdings" pitchFamily="2" charset="2"/>
              </a:rPr>
              <a:t>Consider the right storage space for each task</a:t>
            </a:r>
            <a:endParaRPr lang="en-US" dirty="0"/>
          </a:p>
        </p:txBody>
      </p:sp>
    </p:spTree>
    <p:extLst>
      <p:ext uri="{BB962C8B-B14F-4D97-AF65-F5344CB8AC3E}">
        <p14:creationId xmlns:p14="http://schemas.microsoft.com/office/powerpoint/2010/main" val="3255910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D5C1C-A365-C4D4-39EB-9DCA938BC6CF}"/>
              </a:ext>
            </a:extLst>
          </p:cNvPr>
          <p:cNvSpPr>
            <a:spLocks noGrp="1"/>
          </p:cNvSpPr>
          <p:nvPr>
            <p:ph type="title"/>
          </p:nvPr>
        </p:nvSpPr>
        <p:spPr/>
        <p:txBody>
          <a:bodyPr>
            <a:normAutofit fontScale="90000"/>
          </a:bodyPr>
          <a:lstStyle/>
          <a:p>
            <a:r>
              <a:rPr lang="en-US" dirty="0"/>
              <a:t>Exercise I - Web</a:t>
            </a:r>
          </a:p>
        </p:txBody>
      </p:sp>
      <p:sp>
        <p:nvSpPr>
          <p:cNvPr id="3" name="Text Placeholder 2">
            <a:extLst>
              <a:ext uri="{FF2B5EF4-FFF2-40B4-BE49-F238E27FC236}">
                <a16:creationId xmlns:a16="http://schemas.microsoft.com/office/drawing/2014/main" id="{FDCE5DDA-E383-FD99-2825-C4E36185E9C8}"/>
              </a:ext>
            </a:extLst>
          </p:cNvPr>
          <p:cNvSpPr>
            <a:spLocks noGrp="1"/>
          </p:cNvSpPr>
          <p:nvPr>
            <p:ph type="body" idx="1"/>
          </p:nvPr>
        </p:nvSpPr>
        <p:spPr/>
        <p:txBody>
          <a:bodyPr/>
          <a:lstStyle/>
          <a:p>
            <a:r>
              <a:rPr lang="en-US" dirty="0"/>
              <a:t>Login to the FASRC web interface</a:t>
            </a:r>
          </a:p>
          <a:p>
            <a:pPr lvl="1"/>
            <a:r>
              <a:rPr lang="en-US" dirty="0">
                <a:latin typeface="Courier New" panose="02070309020205020404" pitchFamily="49" charset="0"/>
                <a:cs typeface="Courier New" panose="02070309020205020404" pitchFamily="49" charset="0"/>
              </a:rPr>
              <a:t>https://</a:t>
            </a:r>
            <a:r>
              <a:rPr lang="en-US" dirty="0" err="1">
                <a:latin typeface="Courier New" panose="02070309020205020404" pitchFamily="49" charset="0"/>
                <a:cs typeface="Courier New" panose="02070309020205020404" pitchFamily="49" charset="0"/>
              </a:rPr>
              <a:t>rcood.rc.fas.harvard.edu</a:t>
            </a:r>
            <a:r>
              <a:rPr lang="en-US" dirty="0">
                <a:latin typeface="Courier New" panose="02070309020205020404" pitchFamily="49" charset="0"/>
                <a:cs typeface="Courier New" panose="02070309020205020404" pitchFamily="49" charset="0"/>
              </a:rPr>
              <a:t>/</a:t>
            </a:r>
            <a:endParaRPr lang="en-US" dirty="0"/>
          </a:p>
          <a:p>
            <a:pPr lvl="1"/>
            <a:r>
              <a:rPr lang="en-US" dirty="0"/>
              <a:t>Start an interactive </a:t>
            </a:r>
            <a:r>
              <a:rPr lang="en-US" dirty="0" err="1"/>
              <a:t>Jupyter</a:t>
            </a:r>
            <a:r>
              <a:rPr lang="en-US" dirty="0"/>
              <a:t> notebook session</a:t>
            </a:r>
          </a:p>
          <a:p>
            <a:pPr lvl="2"/>
            <a:r>
              <a:rPr lang="en-US" dirty="0"/>
              <a:t>Default settings are ok</a:t>
            </a:r>
          </a:p>
          <a:p>
            <a:pPr lvl="2"/>
            <a:r>
              <a:rPr lang="en-US" dirty="0"/>
              <a:t>In </a:t>
            </a:r>
            <a:r>
              <a:rPr lang="en-US" dirty="0" err="1"/>
              <a:t>Jupyter</a:t>
            </a:r>
            <a:r>
              <a:rPr lang="en-US" dirty="0"/>
              <a:t>, create a new Python Notebook, name it </a:t>
            </a:r>
            <a:r>
              <a:rPr lang="en-US" dirty="0" err="1">
                <a:latin typeface="Courier New" panose="02070309020205020404" pitchFamily="49" charset="0"/>
                <a:cs typeface="Courier New" panose="02070309020205020404" pitchFamily="49" charset="0"/>
              </a:rPr>
              <a:t>test.ipynb</a:t>
            </a:r>
            <a:endParaRPr lang="en-US" dirty="0">
              <a:latin typeface="Courier New" panose="02070309020205020404" pitchFamily="49" charset="0"/>
              <a:cs typeface="Courier New" panose="02070309020205020404" pitchFamily="49" charset="0"/>
            </a:endParaRPr>
          </a:p>
          <a:p>
            <a:pPr lvl="2"/>
            <a:r>
              <a:rPr lang="en-US" dirty="0"/>
              <a:t>Run a simple demo code (e.g. </a:t>
            </a:r>
            <a:r>
              <a:rPr lang="en-US" dirty="0">
                <a:latin typeface="Courier New" panose="02070309020205020404" pitchFamily="49" charset="0"/>
                <a:cs typeface="Courier New" panose="02070309020205020404" pitchFamily="49" charset="0"/>
              </a:rPr>
              <a:t>print("Hello World")</a:t>
            </a:r>
            <a:r>
              <a:rPr lang="en-US" dirty="0"/>
              <a:t>)</a:t>
            </a:r>
          </a:p>
          <a:p>
            <a:pPr marL="596900" lvl="1" indent="0">
              <a:buNone/>
            </a:pPr>
            <a:endParaRPr lang="en-US" dirty="0"/>
          </a:p>
        </p:txBody>
      </p:sp>
    </p:spTree>
    <p:extLst>
      <p:ext uri="{BB962C8B-B14F-4D97-AF65-F5344CB8AC3E}">
        <p14:creationId xmlns:p14="http://schemas.microsoft.com/office/powerpoint/2010/main" val="42610336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D5C1C-A365-C4D4-39EB-9DCA938BC6CF}"/>
              </a:ext>
            </a:extLst>
          </p:cNvPr>
          <p:cNvSpPr>
            <a:spLocks noGrp="1"/>
          </p:cNvSpPr>
          <p:nvPr>
            <p:ph type="title"/>
          </p:nvPr>
        </p:nvSpPr>
        <p:spPr/>
        <p:txBody>
          <a:bodyPr>
            <a:normAutofit fontScale="90000"/>
          </a:bodyPr>
          <a:lstStyle/>
          <a:p>
            <a:r>
              <a:rPr lang="en-US" dirty="0"/>
              <a:t>Exercise II - CLI</a:t>
            </a:r>
          </a:p>
        </p:txBody>
      </p:sp>
      <p:sp>
        <p:nvSpPr>
          <p:cNvPr id="3" name="Text Placeholder 2">
            <a:extLst>
              <a:ext uri="{FF2B5EF4-FFF2-40B4-BE49-F238E27FC236}">
                <a16:creationId xmlns:a16="http://schemas.microsoft.com/office/drawing/2014/main" id="{FDCE5DDA-E383-FD99-2825-C4E36185E9C8}"/>
              </a:ext>
            </a:extLst>
          </p:cNvPr>
          <p:cNvSpPr>
            <a:spLocks noGrp="1"/>
          </p:cNvSpPr>
          <p:nvPr>
            <p:ph type="body" idx="1"/>
          </p:nvPr>
        </p:nvSpPr>
        <p:spPr>
          <a:xfrm>
            <a:off x="311700" y="1152475"/>
            <a:ext cx="8832300" cy="3120945"/>
          </a:xfrm>
        </p:spPr>
        <p:txBody>
          <a:bodyPr/>
          <a:lstStyle/>
          <a:p>
            <a:r>
              <a:rPr lang="en-US" dirty="0"/>
              <a:t>Login to the cluster via SSH</a:t>
            </a:r>
          </a:p>
          <a:p>
            <a:pPr lvl="1"/>
            <a:r>
              <a:rPr lang="en-US" dirty="0" err="1">
                <a:latin typeface="Courier New" panose="02070309020205020404" pitchFamily="49" charset="0"/>
                <a:cs typeface="Courier New" panose="02070309020205020404" pitchFamily="49" charset="0"/>
              </a:rPr>
              <a:t>ssh</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user@login.rc.fas.harvard.edu</a:t>
            </a:r>
            <a:endParaRPr lang="en-US" dirty="0">
              <a:latin typeface="Courier New" panose="02070309020205020404" pitchFamily="49" charset="0"/>
              <a:cs typeface="Courier New" panose="02070309020205020404" pitchFamily="49" charset="0"/>
            </a:endParaRPr>
          </a:p>
          <a:p>
            <a:r>
              <a:rPr lang="en-US" dirty="0"/>
              <a:t>Setup a python environment</a:t>
            </a:r>
          </a:p>
          <a:p>
            <a:pPr lvl="1"/>
            <a:r>
              <a:rPr lang="en-US" dirty="0"/>
              <a:t>Load the Python / mamba module</a:t>
            </a:r>
          </a:p>
          <a:p>
            <a:pPr lvl="2"/>
            <a:r>
              <a:rPr lang="en-US" sz="2000" dirty="0">
                <a:latin typeface="Courier New" panose="02070309020205020404" pitchFamily="49" charset="0"/>
                <a:cs typeface="Courier New" panose="02070309020205020404" pitchFamily="49" charset="0"/>
              </a:rPr>
              <a:t>module load </a:t>
            </a:r>
            <a:r>
              <a:rPr lang="en-US" sz="2000" dirty="0" err="1">
                <a:latin typeface="Courier New" panose="02070309020205020404" pitchFamily="49" charset="0"/>
                <a:cs typeface="Courier New" panose="02070309020205020404" pitchFamily="49" charset="0"/>
              </a:rPr>
              <a:t>Mambaforge</a:t>
            </a:r>
            <a:r>
              <a:rPr lang="en-US" sz="2000" dirty="0">
                <a:latin typeface="Courier New" panose="02070309020205020404" pitchFamily="49" charset="0"/>
                <a:cs typeface="Courier New" panose="02070309020205020404" pitchFamily="49" charset="0"/>
              </a:rPr>
              <a:t>/23.3.1-fasrc01</a:t>
            </a:r>
          </a:p>
          <a:p>
            <a:pPr lvl="1"/>
            <a:r>
              <a:rPr lang="en-US" dirty="0"/>
              <a:t>Create a new </a:t>
            </a:r>
            <a:r>
              <a:rPr lang="en-US" i="1" dirty="0"/>
              <a:t>mamba </a:t>
            </a:r>
            <a:r>
              <a:rPr lang="en-US" dirty="0"/>
              <a:t>environment</a:t>
            </a:r>
          </a:p>
          <a:p>
            <a:pPr lvl="2"/>
            <a:r>
              <a:rPr lang="en-US" dirty="0">
                <a:latin typeface="Courier New" panose="02070309020205020404" pitchFamily="49" charset="0"/>
                <a:cs typeface="Courier New" panose="02070309020205020404" pitchFamily="49" charset="0"/>
              </a:rPr>
              <a:t>mamba create -n workshop python=3.9 --file </a:t>
            </a:r>
            <a:r>
              <a:rPr lang="en-US" dirty="0" err="1">
                <a:latin typeface="Courier New" panose="02070309020205020404" pitchFamily="49" charset="0"/>
                <a:cs typeface="Courier New" panose="02070309020205020404" pitchFamily="49" charset="0"/>
              </a:rPr>
              <a:t>requirements.txt</a:t>
            </a:r>
            <a:endParaRPr lang="en-US" dirty="0">
              <a:latin typeface="Courier New" panose="02070309020205020404" pitchFamily="49" charset="0"/>
              <a:cs typeface="Courier New" panose="02070309020205020404" pitchFamily="49" charset="0"/>
            </a:endParaRPr>
          </a:p>
          <a:p>
            <a:pPr marL="596900" lvl="1" indent="0">
              <a:buNone/>
            </a:pPr>
            <a:endParaRPr lang="en-US" dirty="0"/>
          </a:p>
        </p:txBody>
      </p:sp>
    </p:spTree>
    <p:extLst>
      <p:ext uri="{BB962C8B-B14F-4D97-AF65-F5344CB8AC3E}">
        <p14:creationId xmlns:p14="http://schemas.microsoft.com/office/powerpoint/2010/main" val="18783639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D5C1C-A365-C4D4-39EB-9DCA938BC6CF}"/>
              </a:ext>
            </a:extLst>
          </p:cNvPr>
          <p:cNvSpPr>
            <a:spLocks noGrp="1"/>
          </p:cNvSpPr>
          <p:nvPr>
            <p:ph type="title"/>
          </p:nvPr>
        </p:nvSpPr>
        <p:spPr/>
        <p:txBody>
          <a:bodyPr>
            <a:normAutofit fontScale="90000"/>
          </a:bodyPr>
          <a:lstStyle/>
          <a:p>
            <a:r>
              <a:rPr lang="en-US" dirty="0"/>
              <a:t>Exercise II - CLI</a:t>
            </a:r>
          </a:p>
        </p:txBody>
      </p:sp>
      <p:sp>
        <p:nvSpPr>
          <p:cNvPr id="3" name="Text Placeholder 2">
            <a:extLst>
              <a:ext uri="{FF2B5EF4-FFF2-40B4-BE49-F238E27FC236}">
                <a16:creationId xmlns:a16="http://schemas.microsoft.com/office/drawing/2014/main" id="{FDCE5DDA-E383-FD99-2825-C4E36185E9C8}"/>
              </a:ext>
            </a:extLst>
          </p:cNvPr>
          <p:cNvSpPr>
            <a:spLocks noGrp="1"/>
          </p:cNvSpPr>
          <p:nvPr>
            <p:ph type="body" idx="1"/>
          </p:nvPr>
        </p:nvSpPr>
        <p:spPr>
          <a:xfrm>
            <a:off x="311700" y="1152475"/>
            <a:ext cx="8520600" cy="3120945"/>
          </a:xfrm>
        </p:spPr>
        <p:txBody>
          <a:bodyPr>
            <a:normAutofit/>
          </a:bodyPr>
          <a:lstStyle/>
          <a:p>
            <a:r>
              <a:rPr lang="en-US" dirty="0"/>
              <a:t>Start an interactive shell on a  compute node</a:t>
            </a:r>
          </a:p>
          <a:p>
            <a:pPr lvl="1"/>
            <a:r>
              <a:rPr lang="en-US" sz="1600" dirty="0" err="1">
                <a:latin typeface="Courier New" panose="02070309020205020404" pitchFamily="49" charset="0"/>
                <a:cs typeface="Courier New" panose="02070309020205020404" pitchFamily="49" charset="0"/>
              </a:rPr>
              <a:t>srun</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pty</a:t>
            </a:r>
            <a:r>
              <a:rPr lang="en-US" sz="1600" dirty="0">
                <a:latin typeface="Courier New" panose="02070309020205020404" pitchFamily="49" charset="0"/>
                <a:cs typeface="Courier New" panose="02070309020205020404" pitchFamily="49" charset="0"/>
              </a:rPr>
              <a:t> -p test --mem 1000 –c 2 -t 0-01:00 /bin/bash</a:t>
            </a:r>
          </a:p>
          <a:p>
            <a:r>
              <a:rPr lang="en-US" dirty="0"/>
              <a:t>Load Python module &amp; start environment</a:t>
            </a:r>
          </a:p>
          <a:p>
            <a:pPr lvl="1"/>
            <a:r>
              <a:rPr lang="en-US" sz="1800" dirty="0">
                <a:latin typeface="Courier New" panose="02070309020205020404" pitchFamily="49" charset="0"/>
                <a:cs typeface="Courier New" panose="02070309020205020404" pitchFamily="49" charset="0"/>
              </a:rPr>
              <a:t>module load </a:t>
            </a:r>
            <a:r>
              <a:rPr lang="en-US" sz="1800" dirty="0" err="1">
                <a:latin typeface="Courier New" panose="02070309020205020404" pitchFamily="49" charset="0"/>
                <a:cs typeface="Courier New" panose="02070309020205020404" pitchFamily="49" charset="0"/>
              </a:rPr>
              <a:t>Mambaforge</a:t>
            </a:r>
            <a:r>
              <a:rPr lang="en-US" sz="1800" dirty="0">
                <a:latin typeface="Courier New" panose="02070309020205020404" pitchFamily="49" charset="0"/>
                <a:cs typeface="Courier New" panose="02070309020205020404" pitchFamily="49" charset="0"/>
              </a:rPr>
              <a:t>/23.3.1-fasrc01</a:t>
            </a:r>
          </a:p>
          <a:p>
            <a:pPr lvl="1"/>
            <a:r>
              <a:rPr lang="en-US" sz="1800" dirty="0">
                <a:latin typeface="Courier New" panose="02070309020205020404" pitchFamily="49" charset="0"/>
                <a:cs typeface="Courier New" panose="02070309020205020404" pitchFamily="49" charset="0"/>
              </a:rPr>
              <a:t>mamba activate workshop</a:t>
            </a:r>
          </a:p>
          <a:p>
            <a:r>
              <a:rPr lang="en-US" dirty="0"/>
              <a:t>Run Python code</a:t>
            </a:r>
          </a:p>
          <a:p>
            <a:pPr lvl="1"/>
            <a:r>
              <a:rPr lang="en-US" sz="1800" dirty="0" err="1">
                <a:latin typeface="Courier New" panose="02070309020205020404" pitchFamily="49" charset="0"/>
                <a:cs typeface="Courier New" panose="02070309020205020404" pitchFamily="49" charset="0"/>
              </a:rPr>
              <a:t>jupytext</a:t>
            </a:r>
            <a:r>
              <a:rPr lang="en-US" sz="1800" dirty="0">
                <a:latin typeface="Courier New" panose="02070309020205020404" pitchFamily="49" charset="0"/>
                <a:cs typeface="Courier New" panose="02070309020205020404" pitchFamily="49" charset="0"/>
              </a:rPr>
              <a:t> --to </a:t>
            </a:r>
            <a:r>
              <a:rPr lang="en-US" sz="1800" dirty="0" err="1">
                <a:latin typeface="Courier New" panose="02070309020205020404" pitchFamily="49" charset="0"/>
                <a:cs typeface="Courier New" panose="02070309020205020404" pitchFamily="49" charset="0"/>
              </a:rPr>
              <a:t>py</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test.ipynb</a:t>
            </a:r>
            <a:r>
              <a:rPr lang="en-US" sz="1800" dirty="0">
                <a:latin typeface="Courier New" panose="02070309020205020404" pitchFamily="49" charset="0"/>
                <a:cs typeface="Courier New" panose="02070309020205020404" pitchFamily="49" charset="0"/>
              </a:rPr>
              <a:t> </a:t>
            </a:r>
            <a:r>
              <a:rPr lang="en-US" sz="1800" dirty="0">
                <a:solidFill>
                  <a:schemeClr val="bg1">
                    <a:lumMod val="75000"/>
                  </a:schemeClr>
                </a:solidFill>
                <a:latin typeface="Courier New" panose="02070309020205020404" pitchFamily="49" charset="0"/>
                <a:cs typeface="Courier New" panose="02070309020205020404" pitchFamily="49" charset="0"/>
              </a:rPr>
              <a:t># convert .</a:t>
            </a:r>
            <a:r>
              <a:rPr lang="en-US" sz="1800" dirty="0" err="1">
                <a:solidFill>
                  <a:schemeClr val="bg1">
                    <a:lumMod val="75000"/>
                  </a:schemeClr>
                </a:solidFill>
                <a:latin typeface="Courier New" panose="02070309020205020404" pitchFamily="49" charset="0"/>
                <a:cs typeface="Courier New" panose="02070309020205020404" pitchFamily="49" charset="0"/>
              </a:rPr>
              <a:t>ipynb</a:t>
            </a:r>
            <a:r>
              <a:rPr lang="en-US" sz="1800" dirty="0">
                <a:solidFill>
                  <a:schemeClr val="bg1">
                    <a:lumMod val="75000"/>
                  </a:schemeClr>
                </a:solidFill>
                <a:latin typeface="Courier New" panose="02070309020205020404" pitchFamily="49" charset="0"/>
                <a:cs typeface="Courier New" panose="02070309020205020404" pitchFamily="49" charset="0"/>
              </a:rPr>
              <a:t> to .</a:t>
            </a:r>
            <a:r>
              <a:rPr lang="en-US" sz="1800" dirty="0" err="1">
                <a:solidFill>
                  <a:schemeClr val="bg1">
                    <a:lumMod val="75000"/>
                  </a:schemeClr>
                </a:solidFill>
                <a:latin typeface="Courier New" panose="02070309020205020404" pitchFamily="49" charset="0"/>
                <a:cs typeface="Courier New" panose="02070309020205020404" pitchFamily="49" charset="0"/>
              </a:rPr>
              <a:t>py</a:t>
            </a:r>
            <a:endParaRPr lang="en-US" sz="1800" dirty="0">
              <a:solidFill>
                <a:schemeClr val="bg1">
                  <a:lumMod val="75000"/>
                </a:schemeClr>
              </a:solidFill>
              <a:latin typeface="Courier New" panose="02070309020205020404" pitchFamily="49" charset="0"/>
              <a:cs typeface="Courier New" panose="02070309020205020404" pitchFamily="49" charset="0"/>
            </a:endParaRPr>
          </a:p>
          <a:p>
            <a:pPr lvl="1"/>
            <a:r>
              <a:rPr lang="en-US" sz="1800" dirty="0">
                <a:latin typeface="Courier New" panose="02070309020205020404" pitchFamily="49" charset="0"/>
                <a:cs typeface="Courier New" panose="02070309020205020404" pitchFamily="49" charset="0"/>
              </a:rPr>
              <a:t>python </a:t>
            </a:r>
            <a:r>
              <a:rPr lang="en-US" sz="1800" dirty="0" err="1">
                <a:latin typeface="Courier New" panose="02070309020205020404" pitchFamily="49" charset="0"/>
                <a:cs typeface="Courier New" panose="02070309020205020404" pitchFamily="49" charset="0"/>
              </a:rPr>
              <a:t>test.py</a:t>
            </a:r>
            <a:endParaRPr lang="en-US" sz="1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5623296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AEDA5-B08E-43C9-A98B-9F546F3B8BF8}"/>
              </a:ext>
            </a:extLst>
          </p:cNvPr>
          <p:cNvSpPr>
            <a:spLocks noGrp="1"/>
          </p:cNvSpPr>
          <p:nvPr>
            <p:ph type="title"/>
          </p:nvPr>
        </p:nvSpPr>
        <p:spPr/>
        <p:txBody>
          <a:bodyPr>
            <a:normAutofit fontScale="90000"/>
          </a:bodyPr>
          <a:lstStyle/>
          <a:p>
            <a:r>
              <a:rPr lang="en-US" dirty="0"/>
              <a:t>Exercise</a:t>
            </a:r>
          </a:p>
        </p:txBody>
      </p:sp>
      <p:sp>
        <p:nvSpPr>
          <p:cNvPr id="3" name="Text Placeholder 2">
            <a:extLst>
              <a:ext uri="{FF2B5EF4-FFF2-40B4-BE49-F238E27FC236}">
                <a16:creationId xmlns:a16="http://schemas.microsoft.com/office/drawing/2014/main" id="{8555D23E-1C67-5A85-3B9D-02A3DAC1CBC8}"/>
              </a:ext>
            </a:extLst>
          </p:cNvPr>
          <p:cNvSpPr>
            <a:spLocks noGrp="1"/>
          </p:cNvSpPr>
          <p:nvPr>
            <p:ph type="body" idx="1"/>
          </p:nvPr>
        </p:nvSpPr>
        <p:spPr/>
        <p:txBody>
          <a:bodyPr/>
          <a:lstStyle/>
          <a:p>
            <a:pPr marL="114300" indent="0">
              <a:buNone/>
            </a:pPr>
            <a:r>
              <a:rPr lang="en-US" dirty="0"/>
              <a:t>Find the exercise document in the GitHub repo</a:t>
            </a:r>
          </a:p>
        </p:txBody>
      </p:sp>
      <p:pic>
        <p:nvPicPr>
          <p:cNvPr id="7" name="Picture 6">
            <a:extLst>
              <a:ext uri="{FF2B5EF4-FFF2-40B4-BE49-F238E27FC236}">
                <a16:creationId xmlns:a16="http://schemas.microsoft.com/office/drawing/2014/main" id="{2AC6F581-F4B6-7E0B-6371-E3F25DDD9029}"/>
              </a:ext>
            </a:extLst>
          </p:cNvPr>
          <p:cNvPicPr>
            <a:picLocks noChangeAspect="1"/>
          </p:cNvPicPr>
          <p:nvPr/>
        </p:nvPicPr>
        <p:blipFill>
          <a:blip r:embed="rId2"/>
          <a:stretch>
            <a:fillRect/>
          </a:stretch>
        </p:blipFill>
        <p:spPr>
          <a:xfrm>
            <a:off x="256414" y="1589086"/>
            <a:ext cx="3358056" cy="3358056"/>
          </a:xfrm>
          <a:prstGeom prst="rect">
            <a:avLst/>
          </a:prstGeom>
        </p:spPr>
      </p:pic>
      <p:pic>
        <p:nvPicPr>
          <p:cNvPr id="9" name="Picture 8">
            <a:extLst>
              <a:ext uri="{FF2B5EF4-FFF2-40B4-BE49-F238E27FC236}">
                <a16:creationId xmlns:a16="http://schemas.microsoft.com/office/drawing/2014/main" id="{AC638265-DD7A-F322-0C68-2241398F7F41}"/>
              </a:ext>
            </a:extLst>
          </p:cNvPr>
          <p:cNvPicPr>
            <a:picLocks noChangeAspect="1"/>
          </p:cNvPicPr>
          <p:nvPr/>
        </p:nvPicPr>
        <p:blipFill>
          <a:blip r:embed="rId3"/>
          <a:stretch>
            <a:fillRect/>
          </a:stretch>
        </p:blipFill>
        <p:spPr>
          <a:xfrm rot="421460">
            <a:off x="4418979" y="2038532"/>
            <a:ext cx="5585406" cy="5143500"/>
          </a:xfrm>
          <a:prstGeom prst="rect">
            <a:avLst/>
          </a:prstGeom>
          <a:effectLst>
            <a:outerShdw blurRad="50800" dist="38100" dir="13500000" algn="br" rotWithShape="0">
              <a:prstClr val="black">
                <a:alpha val="40000"/>
              </a:prstClr>
            </a:outerShdw>
          </a:effectLst>
        </p:spPr>
      </p:pic>
    </p:spTree>
    <p:extLst>
      <p:ext uri="{BB962C8B-B14F-4D97-AF65-F5344CB8AC3E}">
        <p14:creationId xmlns:p14="http://schemas.microsoft.com/office/powerpoint/2010/main" val="1532486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1</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Introduction</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10889222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5min coffee break</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1</a:t>
            </a: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3350437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2</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Basics of Big Data Software Development</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1363480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FD54E-CBBF-FCF4-3863-4D70EC7B7707}"/>
              </a:ext>
            </a:extLst>
          </p:cNvPr>
          <p:cNvSpPr>
            <a:spLocks noGrp="1"/>
          </p:cNvSpPr>
          <p:nvPr>
            <p:ph type="title"/>
          </p:nvPr>
        </p:nvSpPr>
        <p:spPr/>
        <p:txBody>
          <a:bodyPr>
            <a:normAutofit fontScale="90000"/>
          </a:bodyPr>
          <a:lstStyle/>
          <a:p>
            <a:r>
              <a:rPr lang="en-US" dirty="0"/>
              <a:t>Environment Differences: Local vs. HPC</a:t>
            </a:r>
          </a:p>
        </p:txBody>
      </p:sp>
      <p:sp>
        <p:nvSpPr>
          <p:cNvPr id="3" name="Text Placeholder 2">
            <a:extLst>
              <a:ext uri="{FF2B5EF4-FFF2-40B4-BE49-F238E27FC236}">
                <a16:creationId xmlns:a16="http://schemas.microsoft.com/office/drawing/2014/main" id="{7182C9F9-2762-8B75-201F-2A8CCDE1B970}"/>
              </a:ext>
            </a:extLst>
          </p:cNvPr>
          <p:cNvSpPr>
            <a:spLocks noGrp="1"/>
          </p:cNvSpPr>
          <p:nvPr>
            <p:ph type="body" idx="1"/>
          </p:nvPr>
        </p:nvSpPr>
        <p:spPr>
          <a:xfrm>
            <a:off x="311700" y="1152475"/>
            <a:ext cx="8520600" cy="3991025"/>
          </a:xfrm>
        </p:spPr>
        <p:txBody>
          <a:bodyPr>
            <a:normAutofit fontScale="92500" lnSpcReduction="10000"/>
          </a:bodyPr>
          <a:lstStyle/>
          <a:p>
            <a:r>
              <a:rPr lang="en-US" sz="2400" b="0" i="0" u="none" strike="noStrike" dirty="0">
                <a:solidFill>
                  <a:srgbClr val="000000"/>
                </a:solidFill>
                <a:effectLst/>
                <a:latin typeface="Arial" panose="020B0604020202020204" pitchFamily="34" charset="0"/>
              </a:rPr>
              <a:t>Parallelism</a:t>
            </a:r>
          </a:p>
          <a:p>
            <a:r>
              <a:rPr lang="en-US" sz="2400" b="0" i="0" u="none" strike="noStrike" dirty="0">
                <a:solidFill>
                  <a:srgbClr val="000000"/>
                </a:solidFill>
                <a:effectLst/>
                <a:latin typeface="Arial" panose="020B0604020202020204" pitchFamily="34" charset="0"/>
              </a:rPr>
              <a:t>Memory</a:t>
            </a:r>
          </a:p>
          <a:p>
            <a:r>
              <a:rPr lang="en-US" sz="2400" b="0" i="0" u="none" strike="noStrike" dirty="0">
                <a:solidFill>
                  <a:srgbClr val="000000"/>
                </a:solidFill>
                <a:effectLst/>
                <a:latin typeface="Arial" panose="020B0604020202020204" pitchFamily="34" charset="0"/>
              </a:rPr>
              <a:t>Storage</a:t>
            </a:r>
          </a:p>
          <a:p>
            <a:r>
              <a:rPr lang="en-US" sz="2400" b="0" i="0" u="none" strike="noStrike" dirty="0">
                <a:solidFill>
                  <a:srgbClr val="000000"/>
                </a:solidFill>
                <a:effectLst/>
                <a:latin typeface="Arial" panose="020B0604020202020204" pitchFamily="34" charset="0"/>
              </a:rPr>
              <a:t>Environment and Dependencies</a:t>
            </a:r>
          </a:p>
          <a:p>
            <a:r>
              <a:rPr lang="en-US" sz="2400" b="0" i="0" u="none" strike="noStrike" dirty="0">
                <a:solidFill>
                  <a:srgbClr val="000000"/>
                </a:solidFill>
                <a:effectLst/>
                <a:latin typeface="Arial" panose="020B0604020202020204" pitchFamily="34" charset="0"/>
              </a:rPr>
              <a:t>Batch Systems</a:t>
            </a:r>
          </a:p>
          <a:p>
            <a:r>
              <a:rPr lang="en-US" sz="2400" b="0" i="0" u="none" strike="noStrike" dirty="0">
                <a:solidFill>
                  <a:srgbClr val="000000"/>
                </a:solidFill>
                <a:effectLst/>
                <a:latin typeface="Arial" panose="020B0604020202020204" pitchFamily="34" charset="0"/>
              </a:rPr>
              <a:t>Data Transfer</a:t>
            </a:r>
          </a:p>
          <a:p>
            <a:r>
              <a:rPr lang="en-US" sz="2400" b="0" i="0" u="none" strike="noStrike" dirty="0">
                <a:solidFill>
                  <a:srgbClr val="000000"/>
                </a:solidFill>
                <a:effectLst/>
                <a:latin typeface="Arial" panose="020B0604020202020204" pitchFamily="34" charset="0"/>
              </a:rPr>
              <a:t>Error Handling and Debugging</a:t>
            </a:r>
          </a:p>
          <a:p>
            <a:r>
              <a:rPr lang="en-US" sz="2400" b="0" i="0" u="none" strike="noStrike" dirty="0">
                <a:solidFill>
                  <a:srgbClr val="000000"/>
                </a:solidFill>
                <a:effectLst/>
                <a:latin typeface="Arial" panose="020B0604020202020204" pitchFamily="34" charset="0"/>
              </a:rPr>
              <a:t>Optimizations</a:t>
            </a:r>
          </a:p>
          <a:p>
            <a:r>
              <a:rPr lang="en-US" sz="2400" b="0" i="0" u="none" strike="noStrike" dirty="0">
                <a:solidFill>
                  <a:srgbClr val="000000"/>
                </a:solidFill>
                <a:effectLst/>
                <a:latin typeface="Arial" panose="020B0604020202020204" pitchFamily="34" charset="0"/>
              </a:rPr>
              <a:t>Networking</a:t>
            </a:r>
          </a:p>
          <a:p>
            <a:r>
              <a:rPr lang="en-US" sz="2400" b="0" i="0" u="none" strike="noStrike" dirty="0">
                <a:solidFill>
                  <a:srgbClr val="000000"/>
                </a:solidFill>
                <a:effectLst/>
                <a:latin typeface="Arial" panose="020B0604020202020204" pitchFamily="34" charset="0"/>
              </a:rPr>
              <a:t>Code Scalability</a:t>
            </a:r>
            <a:endParaRPr lang="en-US" dirty="0"/>
          </a:p>
        </p:txBody>
      </p:sp>
    </p:spTree>
    <p:extLst>
      <p:ext uri="{BB962C8B-B14F-4D97-AF65-F5344CB8AC3E}">
        <p14:creationId xmlns:p14="http://schemas.microsoft.com/office/powerpoint/2010/main" val="35687089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EDC36-648C-DCB8-E71B-09C1A7CE76CD}"/>
              </a:ext>
            </a:extLst>
          </p:cNvPr>
          <p:cNvSpPr>
            <a:spLocks noGrp="1"/>
          </p:cNvSpPr>
          <p:nvPr>
            <p:ph type="title"/>
          </p:nvPr>
        </p:nvSpPr>
        <p:spPr/>
        <p:txBody>
          <a:bodyPr>
            <a:normAutofit fontScale="90000"/>
          </a:bodyPr>
          <a:lstStyle/>
          <a:p>
            <a:r>
              <a:rPr lang="en-US" dirty="0"/>
              <a:t>Toy Example &amp; Scaling</a:t>
            </a:r>
          </a:p>
        </p:txBody>
      </p:sp>
      <p:sp>
        <p:nvSpPr>
          <p:cNvPr id="3" name="Text Placeholder 2">
            <a:extLst>
              <a:ext uri="{FF2B5EF4-FFF2-40B4-BE49-F238E27FC236}">
                <a16:creationId xmlns:a16="http://schemas.microsoft.com/office/drawing/2014/main" id="{B9182B18-CE09-7E13-0637-F688C150C137}"/>
              </a:ext>
            </a:extLst>
          </p:cNvPr>
          <p:cNvSpPr>
            <a:spLocks noGrp="1"/>
          </p:cNvSpPr>
          <p:nvPr>
            <p:ph type="body" idx="1"/>
          </p:nvPr>
        </p:nvSpPr>
        <p:spPr/>
        <p:txBody>
          <a:bodyPr>
            <a:normAutofit lnSpcReduction="10000"/>
          </a:bodyPr>
          <a:lstStyle/>
          <a:p>
            <a:r>
              <a:rPr lang="en-US" dirty="0"/>
              <a:t>Understand the problem</a:t>
            </a:r>
          </a:p>
          <a:p>
            <a:pPr lvl="1"/>
            <a:r>
              <a:rPr lang="en-US" dirty="0"/>
              <a:t>And all data sets involved</a:t>
            </a:r>
          </a:p>
          <a:p>
            <a:pPr lvl="1"/>
            <a:endParaRPr lang="en-US" dirty="0"/>
          </a:p>
          <a:p>
            <a:r>
              <a:rPr lang="en-US" dirty="0"/>
              <a:t>Develop a toy example</a:t>
            </a:r>
          </a:p>
          <a:p>
            <a:pPr lvl="1"/>
            <a:r>
              <a:rPr lang="en-US" dirty="0"/>
              <a:t>“Vertical prototype”</a:t>
            </a:r>
          </a:p>
          <a:p>
            <a:pPr lvl="1"/>
            <a:r>
              <a:rPr lang="en-US" dirty="0"/>
              <a:t>Solve the problem using a manageable subset of the data</a:t>
            </a:r>
          </a:p>
          <a:p>
            <a:pPr lvl="1"/>
            <a:r>
              <a:rPr lang="en-US" dirty="0"/>
              <a:t>Allows you to work on your local machine</a:t>
            </a:r>
          </a:p>
          <a:p>
            <a:pPr lvl="2"/>
            <a:r>
              <a:rPr lang="en-US" dirty="0"/>
              <a:t>Faster development iterations</a:t>
            </a:r>
          </a:p>
          <a:p>
            <a:pPr lvl="2"/>
            <a:r>
              <a:rPr lang="en-US" dirty="0"/>
              <a:t>Your favorite development environment</a:t>
            </a:r>
          </a:p>
        </p:txBody>
      </p:sp>
    </p:spTree>
    <p:extLst>
      <p:ext uri="{BB962C8B-B14F-4D97-AF65-F5344CB8AC3E}">
        <p14:creationId xmlns:p14="http://schemas.microsoft.com/office/powerpoint/2010/main" val="36653921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EDC36-648C-DCB8-E71B-09C1A7CE76CD}"/>
              </a:ext>
            </a:extLst>
          </p:cNvPr>
          <p:cNvSpPr>
            <a:spLocks noGrp="1"/>
          </p:cNvSpPr>
          <p:nvPr>
            <p:ph type="title"/>
          </p:nvPr>
        </p:nvSpPr>
        <p:spPr/>
        <p:txBody>
          <a:bodyPr>
            <a:normAutofit fontScale="90000"/>
          </a:bodyPr>
          <a:lstStyle/>
          <a:p>
            <a:r>
              <a:rPr lang="en-US" dirty="0"/>
              <a:t>Toy Example &amp; Scaling</a:t>
            </a:r>
          </a:p>
        </p:txBody>
      </p:sp>
      <p:sp>
        <p:nvSpPr>
          <p:cNvPr id="3" name="Text Placeholder 2">
            <a:extLst>
              <a:ext uri="{FF2B5EF4-FFF2-40B4-BE49-F238E27FC236}">
                <a16:creationId xmlns:a16="http://schemas.microsoft.com/office/drawing/2014/main" id="{B9182B18-CE09-7E13-0637-F688C150C137}"/>
              </a:ext>
            </a:extLst>
          </p:cNvPr>
          <p:cNvSpPr>
            <a:spLocks noGrp="1"/>
          </p:cNvSpPr>
          <p:nvPr>
            <p:ph type="body" idx="1"/>
          </p:nvPr>
        </p:nvSpPr>
        <p:spPr/>
        <p:txBody>
          <a:bodyPr>
            <a:normAutofit/>
          </a:bodyPr>
          <a:lstStyle/>
          <a:p>
            <a:r>
              <a:rPr lang="en-US" dirty="0"/>
              <a:t>Transfer toy example to HPC environment</a:t>
            </a:r>
          </a:p>
          <a:p>
            <a:pPr lvl="1"/>
            <a:r>
              <a:rPr lang="en-US" dirty="0"/>
              <a:t>Test if everything works as expected</a:t>
            </a:r>
          </a:p>
          <a:p>
            <a:pPr lvl="2"/>
            <a:r>
              <a:rPr lang="en-US" dirty="0"/>
              <a:t>“Fail fast, fail often”</a:t>
            </a:r>
          </a:p>
          <a:p>
            <a:pPr lvl="1"/>
            <a:r>
              <a:rPr lang="en-US" dirty="0"/>
              <a:t>Note differences: </a:t>
            </a:r>
            <a:r>
              <a:rPr lang="en-US" dirty="0" err="1"/>
              <a:t>stdout</a:t>
            </a:r>
            <a:r>
              <a:rPr lang="en-US" dirty="0"/>
              <a:t>, error messages, results, …</a:t>
            </a:r>
          </a:p>
          <a:p>
            <a:pPr lvl="1"/>
            <a:endParaRPr lang="en-US" dirty="0"/>
          </a:p>
          <a:p>
            <a:r>
              <a:rPr lang="en-US" dirty="0"/>
              <a:t>Scale to the entire dataset</a:t>
            </a:r>
          </a:p>
          <a:p>
            <a:pPr lvl="1"/>
            <a:r>
              <a:rPr lang="en-US" dirty="0"/>
              <a:t>Allocate HPC resources</a:t>
            </a:r>
          </a:p>
        </p:txBody>
      </p:sp>
    </p:spTree>
    <p:extLst>
      <p:ext uri="{BB962C8B-B14F-4D97-AF65-F5344CB8AC3E}">
        <p14:creationId xmlns:p14="http://schemas.microsoft.com/office/powerpoint/2010/main" val="38564586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E1238-2A65-0F59-DAE0-B8CA340C2015}"/>
              </a:ext>
            </a:extLst>
          </p:cNvPr>
          <p:cNvSpPr>
            <a:spLocks noGrp="1"/>
          </p:cNvSpPr>
          <p:nvPr>
            <p:ph type="title"/>
          </p:nvPr>
        </p:nvSpPr>
        <p:spPr/>
        <p:txBody>
          <a:bodyPr>
            <a:normAutofit fontScale="90000"/>
          </a:bodyPr>
          <a:lstStyle/>
          <a:p>
            <a:r>
              <a:rPr lang="en-US" dirty="0"/>
              <a:t>Code Optimization</a:t>
            </a:r>
          </a:p>
        </p:txBody>
      </p:sp>
      <p:sp>
        <p:nvSpPr>
          <p:cNvPr id="3" name="Text Placeholder 2">
            <a:extLst>
              <a:ext uri="{FF2B5EF4-FFF2-40B4-BE49-F238E27FC236}">
                <a16:creationId xmlns:a16="http://schemas.microsoft.com/office/drawing/2014/main" id="{2F54A8E1-F23E-ECF5-6E44-33F4680F9807}"/>
              </a:ext>
            </a:extLst>
          </p:cNvPr>
          <p:cNvSpPr>
            <a:spLocks noGrp="1"/>
          </p:cNvSpPr>
          <p:nvPr>
            <p:ph type="body" idx="1"/>
          </p:nvPr>
        </p:nvSpPr>
        <p:spPr/>
        <p:txBody>
          <a:bodyPr/>
          <a:lstStyle/>
          <a:p>
            <a:r>
              <a:rPr lang="en-US" dirty="0"/>
              <a:t>Optimize your code</a:t>
            </a:r>
          </a:p>
          <a:p>
            <a:pPr lvl="1"/>
            <a:r>
              <a:rPr lang="en-US" dirty="0"/>
              <a:t>Efficiency regarding I/O, memory, and storage</a:t>
            </a:r>
          </a:p>
          <a:p>
            <a:pPr lvl="1"/>
            <a:r>
              <a:rPr lang="en-US" dirty="0"/>
              <a:t>Use parallelization if possible</a:t>
            </a:r>
          </a:p>
          <a:p>
            <a:pPr lvl="1"/>
            <a:endParaRPr lang="en-US" dirty="0"/>
          </a:p>
          <a:p>
            <a:r>
              <a:rPr lang="en-US" dirty="0"/>
              <a:t>Choose the toy example to represent (most) challenges</a:t>
            </a:r>
          </a:p>
        </p:txBody>
      </p:sp>
    </p:spTree>
    <p:extLst>
      <p:ext uri="{BB962C8B-B14F-4D97-AF65-F5344CB8AC3E}">
        <p14:creationId xmlns:p14="http://schemas.microsoft.com/office/powerpoint/2010/main" val="5795599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B0698A9-90DC-FBE5-4759-2DA7457EDA22}"/>
              </a:ext>
            </a:extLst>
          </p:cNvPr>
          <p:cNvSpPr/>
          <p:nvPr/>
        </p:nvSpPr>
        <p:spPr>
          <a:xfrm>
            <a:off x="3551068" y="4273421"/>
            <a:ext cx="2041864" cy="8700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B45C51-D5C3-0ECE-C86F-3F2E798C047E}"/>
              </a:ext>
            </a:extLst>
          </p:cNvPr>
          <p:cNvSpPr>
            <a:spLocks noGrp="1"/>
          </p:cNvSpPr>
          <p:nvPr>
            <p:ph type="title"/>
          </p:nvPr>
        </p:nvSpPr>
        <p:spPr/>
        <p:txBody>
          <a:bodyPr>
            <a:normAutofit fontScale="90000"/>
          </a:bodyPr>
          <a:lstStyle/>
          <a:p>
            <a:r>
              <a:rPr lang="en-US" dirty="0"/>
              <a:t>Code Efficiency: Dynamic Programming</a:t>
            </a:r>
          </a:p>
        </p:txBody>
      </p:sp>
      <p:sp>
        <p:nvSpPr>
          <p:cNvPr id="3" name="Text Placeholder 2">
            <a:extLst>
              <a:ext uri="{FF2B5EF4-FFF2-40B4-BE49-F238E27FC236}">
                <a16:creationId xmlns:a16="http://schemas.microsoft.com/office/drawing/2014/main" id="{F9770809-D21A-4945-415A-90B1FFA5A446}"/>
              </a:ext>
            </a:extLst>
          </p:cNvPr>
          <p:cNvSpPr>
            <a:spLocks noGrp="1"/>
          </p:cNvSpPr>
          <p:nvPr>
            <p:ph type="body" idx="1"/>
          </p:nvPr>
        </p:nvSpPr>
        <p:spPr/>
        <p:txBody>
          <a:bodyPr/>
          <a:lstStyle/>
          <a:p>
            <a:pPr marL="114300" indent="0">
              <a:buNone/>
            </a:pPr>
            <a:r>
              <a:rPr lang="en-US" sz="2000" dirty="0"/>
              <a:t>Example: computing the Fibonacci sequence</a:t>
            </a:r>
            <a:endParaRPr lang="en-US" dirty="0"/>
          </a:p>
        </p:txBody>
      </p:sp>
      <p:pic>
        <p:nvPicPr>
          <p:cNvPr id="16" name="Picture 15">
            <a:extLst>
              <a:ext uri="{FF2B5EF4-FFF2-40B4-BE49-F238E27FC236}">
                <a16:creationId xmlns:a16="http://schemas.microsoft.com/office/drawing/2014/main" id="{A97409F6-3D54-A204-D84C-72760749EAEE}"/>
              </a:ext>
            </a:extLst>
          </p:cNvPr>
          <p:cNvPicPr>
            <a:picLocks noChangeAspect="1"/>
          </p:cNvPicPr>
          <p:nvPr/>
        </p:nvPicPr>
        <p:blipFill>
          <a:blip r:embed="rId3"/>
          <a:stretch>
            <a:fillRect/>
          </a:stretch>
        </p:blipFill>
        <p:spPr>
          <a:xfrm>
            <a:off x="449863" y="1720376"/>
            <a:ext cx="2887142" cy="2270649"/>
          </a:xfrm>
          <a:prstGeom prst="rect">
            <a:avLst/>
          </a:prstGeom>
        </p:spPr>
      </p:pic>
      <p:pic>
        <p:nvPicPr>
          <p:cNvPr id="18" name="Picture 17">
            <a:extLst>
              <a:ext uri="{FF2B5EF4-FFF2-40B4-BE49-F238E27FC236}">
                <a16:creationId xmlns:a16="http://schemas.microsoft.com/office/drawing/2014/main" id="{7934EFA2-BCD1-F602-48BF-AE35815D08FE}"/>
              </a:ext>
            </a:extLst>
          </p:cNvPr>
          <p:cNvPicPr>
            <a:picLocks noChangeAspect="1"/>
          </p:cNvPicPr>
          <p:nvPr/>
        </p:nvPicPr>
        <p:blipFill>
          <a:blip r:embed="rId4"/>
          <a:stretch>
            <a:fillRect/>
          </a:stretch>
        </p:blipFill>
        <p:spPr>
          <a:xfrm>
            <a:off x="4491299" y="1720375"/>
            <a:ext cx="4254594" cy="2478763"/>
          </a:xfrm>
          <a:prstGeom prst="rect">
            <a:avLst/>
          </a:prstGeom>
        </p:spPr>
      </p:pic>
      <p:sp>
        <p:nvSpPr>
          <p:cNvPr id="21" name="TextBox 20">
            <a:extLst>
              <a:ext uri="{FF2B5EF4-FFF2-40B4-BE49-F238E27FC236}">
                <a16:creationId xmlns:a16="http://schemas.microsoft.com/office/drawing/2014/main" id="{321D29C3-1468-4917-163D-3B62534068AF}"/>
              </a:ext>
            </a:extLst>
          </p:cNvPr>
          <p:cNvSpPr txBox="1"/>
          <p:nvPr/>
        </p:nvSpPr>
        <p:spPr>
          <a:xfrm>
            <a:off x="539750" y="4422154"/>
            <a:ext cx="1069202" cy="184666"/>
          </a:xfrm>
          <a:prstGeom prst="rect">
            <a:avLst/>
          </a:prstGeom>
          <a:noFill/>
          <a:ln>
            <a:noFill/>
          </a:ln>
        </p:spPr>
        <p:txBody>
          <a:bodyPr spcFirstLastPara="1" wrap="none" lIns="0" tIns="0" rIns="0" bIns="0" rtlCol="0" anchor="ctr" anchorCtr="0">
            <a:spAutoFit/>
          </a:bodyPr>
          <a:lstStyle/>
          <a:p>
            <a:pPr marL="0" marR="0" indent="0"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Fib(41) ~ 31sec</a:t>
            </a:r>
          </a:p>
        </p:txBody>
      </p:sp>
      <p:sp>
        <p:nvSpPr>
          <p:cNvPr id="22" name="TextBox 21">
            <a:extLst>
              <a:ext uri="{FF2B5EF4-FFF2-40B4-BE49-F238E27FC236}">
                <a16:creationId xmlns:a16="http://schemas.microsoft.com/office/drawing/2014/main" id="{86D5B249-2E84-FEED-5B00-80F1D9EED1A2}"/>
              </a:ext>
            </a:extLst>
          </p:cNvPr>
          <p:cNvSpPr txBox="1"/>
          <p:nvPr/>
        </p:nvSpPr>
        <p:spPr>
          <a:xfrm>
            <a:off x="4572000" y="4416796"/>
            <a:ext cx="1665521" cy="184666"/>
          </a:xfrm>
          <a:prstGeom prst="rect">
            <a:avLst/>
          </a:prstGeom>
          <a:noFill/>
          <a:ln>
            <a:noFill/>
          </a:ln>
        </p:spPr>
        <p:txBody>
          <a:bodyPr spcFirstLastPara="1" wrap="none" lIns="0" tIns="0" rIns="0" bIns="0" rtlCol="0" anchor="ctr" anchorCtr="0">
            <a:spAutoFit/>
          </a:bodyPr>
          <a:lstStyle/>
          <a:p>
            <a:pPr marL="0" marR="0" indent="0"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Fib(41) ~ 0.000094sec</a:t>
            </a:r>
            <a:endParaRPr lang="en-US" sz="1200" dirty="0">
              <a:solidFill>
                <a:schemeClr val="dk1"/>
              </a:solidFill>
              <a:latin typeface="Montserrat"/>
              <a:sym typeface="Montserrat"/>
            </a:endParaRPr>
          </a:p>
        </p:txBody>
      </p:sp>
      <p:sp>
        <p:nvSpPr>
          <p:cNvPr id="25" name="TextBox 24">
            <a:extLst>
              <a:ext uri="{FF2B5EF4-FFF2-40B4-BE49-F238E27FC236}">
                <a16:creationId xmlns:a16="http://schemas.microsoft.com/office/drawing/2014/main" id="{CD1B0F39-4501-E31A-E11D-D8EFD63F0C80}"/>
              </a:ext>
            </a:extLst>
          </p:cNvPr>
          <p:cNvSpPr txBox="1"/>
          <p:nvPr/>
        </p:nvSpPr>
        <p:spPr>
          <a:xfrm>
            <a:off x="539750" y="4707101"/>
            <a:ext cx="2189702" cy="184666"/>
          </a:xfrm>
          <a:prstGeom prst="rect">
            <a:avLst/>
          </a:prstGeom>
          <a:noFill/>
          <a:ln>
            <a:noFill/>
          </a:ln>
        </p:spPr>
        <p:txBody>
          <a:bodyPr spcFirstLastPara="1" wrap="none" lIns="0" tIns="0" rIns="0" bIns="0" rtlCol="0" anchor="ctr" anchorCtr="0">
            <a:spAutoFit/>
          </a:bodyPr>
          <a:lstStyle/>
          <a:p>
            <a:pPr marL="0" marR="0" indent="0"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Fib(112) ~ age of the universe</a:t>
            </a:r>
          </a:p>
        </p:txBody>
      </p:sp>
      <p:sp>
        <p:nvSpPr>
          <p:cNvPr id="26" name="TextBox 25">
            <a:extLst>
              <a:ext uri="{FF2B5EF4-FFF2-40B4-BE49-F238E27FC236}">
                <a16:creationId xmlns:a16="http://schemas.microsoft.com/office/drawing/2014/main" id="{A278161B-B40D-9B06-78AD-1F98C6C4A445}"/>
              </a:ext>
            </a:extLst>
          </p:cNvPr>
          <p:cNvSpPr txBox="1"/>
          <p:nvPr/>
        </p:nvSpPr>
        <p:spPr>
          <a:xfrm>
            <a:off x="4572000" y="4707101"/>
            <a:ext cx="1659109" cy="184666"/>
          </a:xfrm>
          <a:prstGeom prst="rect">
            <a:avLst/>
          </a:prstGeom>
          <a:noFill/>
          <a:ln>
            <a:noFill/>
          </a:ln>
        </p:spPr>
        <p:txBody>
          <a:bodyPr spcFirstLastPara="1" wrap="none" lIns="0" tIns="0" rIns="0" bIns="0" rtlCol="0" anchor="ctr" anchorCtr="0">
            <a:spAutoFit/>
          </a:bodyPr>
          <a:lstStyle/>
          <a:p>
            <a:pPr marL="0" marR="0" indent="0"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Fib(120) ~ 0.000112sec</a:t>
            </a:r>
            <a:endParaRPr lang="en-US" sz="1200" dirty="0">
              <a:solidFill>
                <a:schemeClr val="dk1"/>
              </a:solidFill>
              <a:latin typeface="Montserrat"/>
              <a:sym typeface="Montserrat"/>
            </a:endParaRPr>
          </a:p>
        </p:txBody>
      </p:sp>
      <p:cxnSp>
        <p:nvCxnSpPr>
          <p:cNvPr id="27" name="Straight Connector 26">
            <a:extLst>
              <a:ext uri="{FF2B5EF4-FFF2-40B4-BE49-F238E27FC236}">
                <a16:creationId xmlns:a16="http://schemas.microsoft.com/office/drawing/2014/main" id="{AA71B891-BD48-4EB9-1279-A2CD586280E1}"/>
              </a:ext>
            </a:extLst>
          </p:cNvPr>
          <p:cNvCxnSpPr>
            <a:cxnSpLocks/>
          </p:cNvCxnSpPr>
          <p:nvPr/>
        </p:nvCxnSpPr>
        <p:spPr>
          <a:xfrm>
            <a:off x="4011283" y="1720375"/>
            <a:ext cx="0" cy="34231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940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5" grpId="0"/>
      <p:bldP spid="2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B0698A9-90DC-FBE5-4759-2DA7457EDA22}"/>
              </a:ext>
            </a:extLst>
          </p:cNvPr>
          <p:cNvSpPr/>
          <p:nvPr/>
        </p:nvSpPr>
        <p:spPr>
          <a:xfrm>
            <a:off x="3551068" y="4273421"/>
            <a:ext cx="2041864" cy="8700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B45C51-D5C3-0ECE-C86F-3F2E798C047E}"/>
              </a:ext>
            </a:extLst>
          </p:cNvPr>
          <p:cNvSpPr>
            <a:spLocks noGrp="1"/>
          </p:cNvSpPr>
          <p:nvPr>
            <p:ph type="title"/>
          </p:nvPr>
        </p:nvSpPr>
        <p:spPr/>
        <p:txBody>
          <a:bodyPr>
            <a:normAutofit fontScale="90000"/>
          </a:bodyPr>
          <a:lstStyle/>
          <a:p>
            <a:r>
              <a:rPr lang="en-US" dirty="0"/>
              <a:t>Code Efficiency: Filter / Map / Reduce</a:t>
            </a:r>
          </a:p>
        </p:txBody>
      </p:sp>
      <p:sp>
        <p:nvSpPr>
          <p:cNvPr id="3" name="Text Placeholder 2">
            <a:extLst>
              <a:ext uri="{FF2B5EF4-FFF2-40B4-BE49-F238E27FC236}">
                <a16:creationId xmlns:a16="http://schemas.microsoft.com/office/drawing/2014/main" id="{F9770809-D21A-4945-415A-90B1FFA5A446}"/>
              </a:ext>
            </a:extLst>
          </p:cNvPr>
          <p:cNvSpPr>
            <a:spLocks noGrp="1"/>
          </p:cNvSpPr>
          <p:nvPr>
            <p:ph type="body" idx="1"/>
          </p:nvPr>
        </p:nvSpPr>
        <p:spPr/>
        <p:txBody>
          <a:bodyPr/>
          <a:lstStyle/>
          <a:p>
            <a:pPr marL="114300" indent="0">
              <a:buNone/>
            </a:pPr>
            <a:r>
              <a:rPr lang="en-US" sz="2000" dirty="0"/>
              <a:t>Example: sum of squares of even numbers from a list</a:t>
            </a:r>
            <a:endParaRPr lang="en-US" dirty="0"/>
          </a:p>
        </p:txBody>
      </p:sp>
      <p:pic>
        <p:nvPicPr>
          <p:cNvPr id="11" name="Picture 10">
            <a:extLst>
              <a:ext uri="{FF2B5EF4-FFF2-40B4-BE49-F238E27FC236}">
                <a16:creationId xmlns:a16="http://schemas.microsoft.com/office/drawing/2014/main" id="{4896ADC5-F4B2-1CC3-41AF-008B72302A9E}"/>
              </a:ext>
            </a:extLst>
          </p:cNvPr>
          <p:cNvPicPr>
            <a:picLocks noChangeAspect="1"/>
          </p:cNvPicPr>
          <p:nvPr/>
        </p:nvPicPr>
        <p:blipFill>
          <a:blip r:embed="rId3"/>
          <a:stretch>
            <a:fillRect/>
          </a:stretch>
        </p:blipFill>
        <p:spPr>
          <a:xfrm>
            <a:off x="426859" y="1804533"/>
            <a:ext cx="2960439" cy="3120945"/>
          </a:xfrm>
          <a:prstGeom prst="rect">
            <a:avLst/>
          </a:prstGeom>
        </p:spPr>
      </p:pic>
      <p:pic>
        <p:nvPicPr>
          <p:cNvPr id="13" name="Picture 12">
            <a:extLst>
              <a:ext uri="{FF2B5EF4-FFF2-40B4-BE49-F238E27FC236}">
                <a16:creationId xmlns:a16="http://schemas.microsoft.com/office/drawing/2014/main" id="{9ACF3E18-6077-B6BE-2E47-DC9B6923A8AB}"/>
              </a:ext>
            </a:extLst>
          </p:cNvPr>
          <p:cNvPicPr>
            <a:picLocks noChangeAspect="1"/>
          </p:cNvPicPr>
          <p:nvPr/>
        </p:nvPicPr>
        <p:blipFill>
          <a:blip r:embed="rId4"/>
          <a:stretch>
            <a:fillRect/>
          </a:stretch>
        </p:blipFill>
        <p:spPr>
          <a:xfrm>
            <a:off x="4570980" y="1804533"/>
            <a:ext cx="4407845" cy="2415665"/>
          </a:xfrm>
          <a:prstGeom prst="rect">
            <a:avLst/>
          </a:prstGeom>
        </p:spPr>
      </p:pic>
      <p:cxnSp>
        <p:nvCxnSpPr>
          <p:cNvPr id="4" name="Straight Connector 3">
            <a:extLst>
              <a:ext uri="{FF2B5EF4-FFF2-40B4-BE49-F238E27FC236}">
                <a16:creationId xmlns:a16="http://schemas.microsoft.com/office/drawing/2014/main" id="{B0F326AE-C5EC-059B-A4F7-F0F3E60F833B}"/>
              </a:ext>
            </a:extLst>
          </p:cNvPr>
          <p:cNvCxnSpPr>
            <a:cxnSpLocks/>
          </p:cNvCxnSpPr>
          <p:nvPr/>
        </p:nvCxnSpPr>
        <p:spPr>
          <a:xfrm>
            <a:off x="3959525" y="1799096"/>
            <a:ext cx="0" cy="34231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1241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B0698A9-90DC-FBE5-4759-2DA7457EDA22}"/>
              </a:ext>
            </a:extLst>
          </p:cNvPr>
          <p:cNvSpPr/>
          <p:nvPr/>
        </p:nvSpPr>
        <p:spPr>
          <a:xfrm>
            <a:off x="3551068" y="4273421"/>
            <a:ext cx="2041864" cy="8700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B45C51-D5C3-0ECE-C86F-3F2E798C047E}"/>
              </a:ext>
            </a:extLst>
          </p:cNvPr>
          <p:cNvSpPr>
            <a:spLocks noGrp="1"/>
          </p:cNvSpPr>
          <p:nvPr>
            <p:ph type="title"/>
          </p:nvPr>
        </p:nvSpPr>
        <p:spPr/>
        <p:txBody>
          <a:bodyPr>
            <a:normAutofit fontScale="90000"/>
          </a:bodyPr>
          <a:lstStyle/>
          <a:p>
            <a:r>
              <a:rPr lang="en-US" dirty="0"/>
              <a:t>Code Efficiency: Parallelization</a:t>
            </a:r>
          </a:p>
        </p:txBody>
      </p:sp>
      <p:sp>
        <p:nvSpPr>
          <p:cNvPr id="3" name="Text Placeholder 2">
            <a:extLst>
              <a:ext uri="{FF2B5EF4-FFF2-40B4-BE49-F238E27FC236}">
                <a16:creationId xmlns:a16="http://schemas.microsoft.com/office/drawing/2014/main" id="{F9770809-D21A-4945-415A-90B1FFA5A446}"/>
              </a:ext>
            </a:extLst>
          </p:cNvPr>
          <p:cNvSpPr>
            <a:spLocks noGrp="1"/>
          </p:cNvSpPr>
          <p:nvPr>
            <p:ph type="body" idx="1"/>
          </p:nvPr>
        </p:nvSpPr>
        <p:spPr>
          <a:xfrm>
            <a:off x="311700" y="1152475"/>
            <a:ext cx="8520600" cy="3991025"/>
          </a:xfrm>
        </p:spPr>
        <p:txBody>
          <a:bodyPr>
            <a:normAutofit/>
          </a:bodyPr>
          <a:lstStyle/>
          <a:p>
            <a:r>
              <a:rPr lang="en-US" sz="2000" dirty="0"/>
              <a:t>Use multi-core CPUs</a:t>
            </a:r>
          </a:p>
          <a:p>
            <a:pPr lvl="1"/>
            <a:r>
              <a:rPr lang="en-US" dirty="0"/>
              <a:t>By default, a Python script runs on a single core</a:t>
            </a:r>
          </a:p>
          <a:p>
            <a:pPr lvl="1"/>
            <a:r>
              <a:rPr lang="en-US" dirty="0"/>
              <a:t>Modern CPUs have multiple cores </a:t>
            </a:r>
            <a:r>
              <a:rPr lang="en-US" dirty="0">
                <a:sym typeface="Wingdings" pitchFamily="2" charset="2"/>
              </a:rPr>
              <a:t> distribute load</a:t>
            </a:r>
          </a:p>
          <a:p>
            <a:pPr marL="114300" indent="0">
              <a:buNone/>
            </a:pPr>
            <a:endParaRPr lang="en-US" dirty="0">
              <a:sym typeface="Wingdings" pitchFamily="2" charset="2"/>
            </a:endParaRPr>
          </a:p>
          <a:p>
            <a:pPr marL="114300" indent="0">
              <a:buNone/>
            </a:pPr>
            <a:r>
              <a:rPr lang="en-US" sz="2000" dirty="0">
                <a:sym typeface="Wingdings" pitchFamily="2" charset="2"/>
              </a:rPr>
              <a:t>Simple example: summing a large list of numbers</a:t>
            </a:r>
          </a:p>
          <a:p>
            <a:pPr marL="114300" indent="0">
              <a:buNone/>
            </a:pPr>
            <a:r>
              <a:rPr lang="en-US" sz="1400" dirty="0">
                <a:latin typeface="Courier New" panose="02070309020205020404" pitchFamily="49" charset="0"/>
                <a:cs typeface="Courier New" panose="02070309020205020404" pitchFamily="49" charset="0"/>
              </a:rPr>
              <a:t>[1] -&gt; [2] -&gt; [3] -&gt; [4] -&gt; [5] -&gt; [6] -&gt; ... -&gt; [N]</a:t>
            </a:r>
          </a:p>
          <a:p>
            <a:pPr marL="114300" indent="0">
              <a:buNone/>
            </a:pPr>
            <a:r>
              <a:rPr lang="en-US" sz="1400" dirty="0">
                <a:latin typeface="Courier New" panose="02070309020205020404" pitchFamily="49" charset="0"/>
                <a:cs typeface="Courier New" panose="02070309020205020404" pitchFamily="49" charset="0"/>
              </a:rPr>
              <a:t> \___ Worker (CPU Core 1) moving sequentially, summing up.</a:t>
            </a:r>
          </a:p>
          <a:p>
            <a:pPr marL="114300" indent="0">
              <a:buNone/>
            </a:pPr>
            <a:endParaRPr lang="en-US" sz="1400" dirty="0">
              <a:latin typeface="Courier New" panose="02070309020205020404" pitchFamily="49" charset="0"/>
              <a:cs typeface="Courier New" panose="02070309020205020404" pitchFamily="49" charset="0"/>
              <a:sym typeface="Wingdings" pitchFamily="2" charset="2"/>
            </a:endParaRPr>
          </a:p>
          <a:p>
            <a:pPr marL="114300" indent="0">
              <a:buNone/>
            </a:pPr>
            <a:endParaRPr lang="en-US" sz="1400" dirty="0">
              <a:latin typeface="Courier New" panose="02070309020205020404" pitchFamily="49" charset="0"/>
              <a:cs typeface="Courier New" panose="02070309020205020404" pitchFamily="49" charset="0"/>
              <a:sym typeface="Wingdings" pitchFamily="2" charset="2"/>
            </a:endParaRPr>
          </a:p>
          <a:p>
            <a:pPr marL="114300" indent="0">
              <a:buNone/>
            </a:pPr>
            <a:r>
              <a:rPr lang="en-US" sz="1400" dirty="0">
                <a:latin typeface="Courier New" panose="02070309020205020404" pitchFamily="49" charset="0"/>
                <a:cs typeface="Courier New" panose="02070309020205020404" pitchFamily="49" charset="0"/>
              </a:rPr>
              <a:t>Segment 1        Segment 2        Segment 3          Segment k</a:t>
            </a:r>
          </a:p>
          <a:p>
            <a:pPr marL="114300" indent="0">
              <a:buNone/>
            </a:pPr>
            <a:r>
              <a:rPr lang="en-US" sz="1400" dirty="0">
                <a:latin typeface="Courier New" panose="02070309020205020404" pitchFamily="49" charset="0"/>
                <a:cs typeface="Courier New" panose="02070309020205020404" pitchFamily="49" charset="0"/>
              </a:rPr>
              <a:t>[1] -&gt; [2]       [3] -&gt; [4]       [5] -&gt; [6]   ...   [N-1] -&gt; [N]</a:t>
            </a:r>
          </a:p>
          <a:p>
            <a:pPr marL="114300" indent="0">
              <a:buNone/>
            </a:pPr>
            <a:r>
              <a:rPr lang="en-US" sz="1400" dirty="0">
                <a:latin typeface="Courier New" panose="02070309020205020404" pitchFamily="49" charset="0"/>
                <a:cs typeface="Courier New" panose="02070309020205020404" pitchFamily="49" charset="0"/>
              </a:rPr>
              <a:t> \___ Worker 1    \___ Worker 2    \___ Worker 3      \___ Worker k </a:t>
            </a:r>
            <a:endParaRPr lang="en-US" sz="1800" dirty="0">
              <a:latin typeface="Courier New" panose="02070309020205020404" pitchFamily="49" charset="0"/>
              <a:cs typeface="Courier New" panose="02070309020205020404" pitchFamily="49" charset="0"/>
              <a:sym typeface="Wingdings" pitchFamily="2" charset="2"/>
            </a:endParaRPr>
          </a:p>
        </p:txBody>
      </p:sp>
      <p:cxnSp>
        <p:nvCxnSpPr>
          <p:cNvPr id="4" name="Straight Connector 3">
            <a:extLst>
              <a:ext uri="{FF2B5EF4-FFF2-40B4-BE49-F238E27FC236}">
                <a16:creationId xmlns:a16="http://schemas.microsoft.com/office/drawing/2014/main" id="{70514F2E-F5DB-5999-E73F-5D45B2DB046F}"/>
              </a:ext>
            </a:extLst>
          </p:cNvPr>
          <p:cNvCxnSpPr>
            <a:cxnSpLocks/>
          </p:cNvCxnSpPr>
          <p:nvPr/>
        </p:nvCxnSpPr>
        <p:spPr>
          <a:xfrm>
            <a:off x="-405442" y="3821501"/>
            <a:ext cx="961845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964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B0698A9-90DC-FBE5-4759-2DA7457EDA22}"/>
              </a:ext>
            </a:extLst>
          </p:cNvPr>
          <p:cNvSpPr/>
          <p:nvPr/>
        </p:nvSpPr>
        <p:spPr>
          <a:xfrm>
            <a:off x="3551068" y="4273421"/>
            <a:ext cx="2041864" cy="8700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B45C51-D5C3-0ECE-C86F-3F2E798C047E}"/>
              </a:ext>
            </a:extLst>
          </p:cNvPr>
          <p:cNvSpPr>
            <a:spLocks noGrp="1"/>
          </p:cNvSpPr>
          <p:nvPr>
            <p:ph type="title"/>
          </p:nvPr>
        </p:nvSpPr>
        <p:spPr/>
        <p:txBody>
          <a:bodyPr>
            <a:normAutofit fontScale="90000"/>
          </a:bodyPr>
          <a:lstStyle/>
          <a:p>
            <a:r>
              <a:rPr lang="en-US" dirty="0"/>
              <a:t>Code Efficiency: Parallelization</a:t>
            </a:r>
          </a:p>
        </p:txBody>
      </p:sp>
      <p:sp>
        <p:nvSpPr>
          <p:cNvPr id="3" name="Text Placeholder 2">
            <a:extLst>
              <a:ext uri="{FF2B5EF4-FFF2-40B4-BE49-F238E27FC236}">
                <a16:creationId xmlns:a16="http://schemas.microsoft.com/office/drawing/2014/main" id="{F9770809-D21A-4945-415A-90B1FFA5A446}"/>
              </a:ext>
            </a:extLst>
          </p:cNvPr>
          <p:cNvSpPr>
            <a:spLocks noGrp="1"/>
          </p:cNvSpPr>
          <p:nvPr>
            <p:ph type="body" idx="1"/>
          </p:nvPr>
        </p:nvSpPr>
        <p:spPr>
          <a:xfrm>
            <a:off x="311700" y="1152475"/>
            <a:ext cx="8520600" cy="3991025"/>
          </a:xfrm>
        </p:spPr>
        <p:txBody>
          <a:bodyPr>
            <a:normAutofit/>
          </a:bodyPr>
          <a:lstStyle/>
          <a:p>
            <a:pPr marL="114300" indent="0">
              <a:buNone/>
            </a:pPr>
            <a:r>
              <a:rPr lang="en-US" sz="2000" dirty="0">
                <a:sym typeface="Wingdings" pitchFamily="2" charset="2"/>
              </a:rPr>
              <a:t>Example: summing a large list of numbers</a:t>
            </a:r>
          </a:p>
        </p:txBody>
      </p:sp>
      <p:pic>
        <p:nvPicPr>
          <p:cNvPr id="5" name="Picture 4">
            <a:extLst>
              <a:ext uri="{FF2B5EF4-FFF2-40B4-BE49-F238E27FC236}">
                <a16:creationId xmlns:a16="http://schemas.microsoft.com/office/drawing/2014/main" id="{E316D561-C2D0-0BEC-9E64-F52B377C599C}"/>
              </a:ext>
            </a:extLst>
          </p:cNvPr>
          <p:cNvPicPr>
            <a:picLocks noChangeAspect="1"/>
          </p:cNvPicPr>
          <p:nvPr/>
        </p:nvPicPr>
        <p:blipFill>
          <a:blip r:embed="rId3"/>
          <a:stretch>
            <a:fillRect/>
          </a:stretch>
        </p:blipFill>
        <p:spPr>
          <a:xfrm>
            <a:off x="380708" y="1845211"/>
            <a:ext cx="2793809" cy="431001"/>
          </a:xfrm>
          <a:prstGeom prst="rect">
            <a:avLst/>
          </a:prstGeom>
        </p:spPr>
      </p:pic>
      <p:pic>
        <p:nvPicPr>
          <p:cNvPr id="7" name="Picture 6">
            <a:extLst>
              <a:ext uri="{FF2B5EF4-FFF2-40B4-BE49-F238E27FC236}">
                <a16:creationId xmlns:a16="http://schemas.microsoft.com/office/drawing/2014/main" id="{2BC4EFA6-F38A-0EEB-935A-ACEAD27A5FCF}"/>
              </a:ext>
            </a:extLst>
          </p:cNvPr>
          <p:cNvPicPr>
            <a:picLocks noChangeAspect="1"/>
          </p:cNvPicPr>
          <p:nvPr/>
        </p:nvPicPr>
        <p:blipFill>
          <a:blip r:embed="rId4"/>
          <a:stretch>
            <a:fillRect/>
          </a:stretch>
        </p:blipFill>
        <p:spPr>
          <a:xfrm>
            <a:off x="454721" y="2598132"/>
            <a:ext cx="5456843" cy="2223448"/>
          </a:xfrm>
          <a:prstGeom prst="rect">
            <a:avLst/>
          </a:prstGeom>
        </p:spPr>
      </p:pic>
      <p:sp>
        <p:nvSpPr>
          <p:cNvPr id="8" name="TextBox 7">
            <a:extLst>
              <a:ext uri="{FF2B5EF4-FFF2-40B4-BE49-F238E27FC236}">
                <a16:creationId xmlns:a16="http://schemas.microsoft.com/office/drawing/2014/main" id="{527F1CF1-198F-5CC9-DBFE-9121EF1A23CF}"/>
              </a:ext>
            </a:extLst>
          </p:cNvPr>
          <p:cNvSpPr txBox="1"/>
          <p:nvPr/>
        </p:nvSpPr>
        <p:spPr>
          <a:xfrm>
            <a:off x="7378297" y="1968378"/>
            <a:ext cx="1384995" cy="184666"/>
          </a:xfrm>
          <a:prstGeom prst="rect">
            <a:avLst/>
          </a:prstGeom>
          <a:noFill/>
          <a:ln>
            <a:noFill/>
          </a:ln>
        </p:spPr>
        <p:txBody>
          <a:bodyPr spcFirstLastPara="1" wrap="none" lIns="0" tIns="0" rIns="0" bIns="0" rtlCol="0" anchor="ctr" anchorCtr="0">
            <a:spAutoFit/>
          </a:bodyPr>
          <a:lstStyle/>
          <a:p>
            <a:pPr marL="0" marR="0" indent="0" algn="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Serial computing</a:t>
            </a:r>
          </a:p>
        </p:txBody>
      </p:sp>
      <p:sp>
        <p:nvSpPr>
          <p:cNvPr id="9" name="TextBox 8">
            <a:extLst>
              <a:ext uri="{FF2B5EF4-FFF2-40B4-BE49-F238E27FC236}">
                <a16:creationId xmlns:a16="http://schemas.microsoft.com/office/drawing/2014/main" id="{FA5B0044-61EB-9829-3835-14CB62D6B621}"/>
              </a:ext>
            </a:extLst>
          </p:cNvPr>
          <p:cNvSpPr txBox="1"/>
          <p:nvPr/>
        </p:nvSpPr>
        <p:spPr>
          <a:xfrm>
            <a:off x="7282116" y="3617523"/>
            <a:ext cx="1481176" cy="184666"/>
          </a:xfrm>
          <a:prstGeom prst="rect">
            <a:avLst/>
          </a:prstGeom>
          <a:noFill/>
          <a:ln>
            <a:noFill/>
          </a:ln>
        </p:spPr>
        <p:txBody>
          <a:bodyPr spcFirstLastPara="1" wrap="none" lIns="0" tIns="0" rIns="0" bIns="0" rtlCol="0" anchor="ctr" anchorCtr="0">
            <a:spAutoFit/>
          </a:bodyPr>
          <a:lstStyle/>
          <a:p>
            <a:pPr marL="0" marR="0" indent="0" algn="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Parallel computing</a:t>
            </a:r>
          </a:p>
        </p:txBody>
      </p:sp>
      <p:cxnSp>
        <p:nvCxnSpPr>
          <p:cNvPr id="11" name="Straight Connector 10">
            <a:extLst>
              <a:ext uri="{FF2B5EF4-FFF2-40B4-BE49-F238E27FC236}">
                <a16:creationId xmlns:a16="http://schemas.microsoft.com/office/drawing/2014/main" id="{B9999D7A-59C5-58C7-2995-4058DDB590D4}"/>
              </a:ext>
            </a:extLst>
          </p:cNvPr>
          <p:cNvCxnSpPr>
            <a:cxnSpLocks/>
          </p:cNvCxnSpPr>
          <p:nvPr/>
        </p:nvCxnSpPr>
        <p:spPr>
          <a:xfrm>
            <a:off x="-405442" y="2424022"/>
            <a:ext cx="961845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7804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8E607-8904-6F6F-2943-BE2A842F4D33}"/>
              </a:ext>
            </a:extLst>
          </p:cNvPr>
          <p:cNvSpPr>
            <a:spLocks noGrp="1"/>
          </p:cNvSpPr>
          <p:nvPr>
            <p:ph type="title"/>
          </p:nvPr>
        </p:nvSpPr>
        <p:spPr/>
        <p:txBody>
          <a:bodyPr>
            <a:normAutofit fontScale="90000"/>
          </a:bodyPr>
          <a:lstStyle/>
          <a:p>
            <a:r>
              <a:rPr lang="en-US" dirty="0"/>
              <a:t>Who we are</a:t>
            </a:r>
          </a:p>
        </p:txBody>
      </p:sp>
      <p:sp>
        <p:nvSpPr>
          <p:cNvPr id="3" name="Text Placeholder 2">
            <a:extLst>
              <a:ext uri="{FF2B5EF4-FFF2-40B4-BE49-F238E27FC236}">
                <a16:creationId xmlns:a16="http://schemas.microsoft.com/office/drawing/2014/main" id="{81065D11-353B-386F-DC65-F14F5849507D}"/>
              </a:ext>
            </a:extLst>
          </p:cNvPr>
          <p:cNvSpPr>
            <a:spLocks noGrp="1"/>
          </p:cNvSpPr>
          <p:nvPr>
            <p:ph type="body" idx="1"/>
          </p:nvPr>
        </p:nvSpPr>
        <p:spPr/>
        <p:txBody>
          <a:bodyPr>
            <a:normAutofit lnSpcReduction="10000"/>
          </a:bodyPr>
          <a:lstStyle/>
          <a:p>
            <a:r>
              <a:rPr lang="en-US" dirty="0"/>
              <a:t>Robert Spang</a:t>
            </a:r>
          </a:p>
          <a:p>
            <a:pPr lvl="1"/>
            <a:r>
              <a:rPr lang="en-US" dirty="0"/>
              <a:t>TU Berlin, visiting scholar with the CGA</a:t>
            </a:r>
          </a:p>
          <a:p>
            <a:pPr lvl="1"/>
            <a:endParaRPr lang="en-US" dirty="0"/>
          </a:p>
          <a:p>
            <a:r>
              <a:rPr lang="en-US" dirty="0"/>
              <a:t>Devika </a:t>
            </a:r>
            <a:r>
              <a:rPr lang="en-US" dirty="0" err="1"/>
              <a:t>Kakkar</a:t>
            </a:r>
            <a:endParaRPr lang="en-US" dirty="0"/>
          </a:p>
          <a:p>
            <a:pPr lvl="1"/>
            <a:r>
              <a:rPr lang="en-US" dirty="0"/>
              <a:t>Data Science Project Manager</a:t>
            </a:r>
          </a:p>
          <a:p>
            <a:pPr marL="596900" lvl="1" indent="0">
              <a:buNone/>
            </a:pPr>
            <a:endParaRPr lang="en-US" dirty="0"/>
          </a:p>
          <a:p>
            <a:r>
              <a:rPr lang="en-US" dirty="0" err="1"/>
              <a:t>Xiaokang</a:t>
            </a:r>
            <a:r>
              <a:rPr lang="en-US" dirty="0"/>
              <a:t> Fu</a:t>
            </a:r>
          </a:p>
          <a:p>
            <a:pPr lvl="1"/>
            <a:r>
              <a:rPr lang="en-US" dirty="0"/>
              <a:t>Postdoctoral Fellow</a:t>
            </a:r>
          </a:p>
        </p:txBody>
      </p:sp>
    </p:spTree>
    <p:extLst>
      <p:ext uri="{BB962C8B-B14F-4D97-AF65-F5344CB8AC3E}">
        <p14:creationId xmlns:p14="http://schemas.microsoft.com/office/powerpoint/2010/main" val="35158858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190AF-9719-9E90-53A2-3847055CA318}"/>
              </a:ext>
            </a:extLst>
          </p:cNvPr>
          <p:cNvSpPr>
            <a:spLocks noGrp="1"/>
          </p:cNvSpPr>
          <p:nvPr>
            <p:ph type="title"/>
          </p:nvPr>
        </p:nvSpPr>
        <p:spPr/>
        <p:txBody>
          <a:bodyPr>
            <a:normAutofit fontScale="90000"/>
          </a:bodyPr>
          <a:lstStyle/>
          <a:p>
            <a:r>
              <a:rPr lang="en-US" dirty="0"/>
              <a:t>Code Efficiency: Parallelization</a:t>
            </a:r>
          </a:p>
        </p:txBody>
      </p:sp>
      <p:pic>
        <p:nvPicPr>
          <p:cNvPr id="5" name="Picture 4">
            <a:extLst>
              <a:ext uri="{FF2B5EF4-FFF2-40B4-BE49-F238E27FC236}">
                <a16:creationId xmlns:a16="http://schemas.microsoft.com/office/drawing/2014/main" id="{143DC88E-915F-6C93-5F3D-C51236547B44}"/>
              </a:ext>
            </a:extLst>
          </p:cNvPr>
          <p:cNvPicPr>
            <a:picLocks noChangeAspect="1"/>
          </p:cNvPicPr>
          <p:nvPr/>
        </p:nvPicPr>
        <p:blipFill>
          <a:blip r:embed="rId3"/>
          <a:stretch>
            <a:fillRect/>
          </a:stretch>
        </p:blipFill>
        <p:spPr>
          <a:xfrm>
            <a:off x="311700" y="1167262"/>
            <a:ext cx="4157718" cy="3142020"/>
          </a:xfrm>
          <a:prstGeom prst="rect">
            <a:avLst/>
          </a:prstGeom>
        </p:spPr>
      </p:pic>
      <p:graphicFrame>
        <p:nvGraphicFramePr>
          <p:cNvPr id="7" name="Table 6">
            <a:extLst>
              <a:ext uri="{FF2B5EF4-FFF2-40B4-BE49-F238E27FC236}">
                <a16:creationId xmlns:a16="http://schemas.microsoft.com/office/drawing/2014/main" id="{B3B3EA59-61BA-B775-9EC2-C64954EDE72F}"/>
              </a:ext>
            </a:extLst>
          </p:cNvPr>
          <p:cNvGraphicFramePr>
            <a:graphicFrameLocks noGrp="1"/>
          </p:cNvGraphicFramePr>
          <p:nvPr>
            <p:extLst>
              <p:ext uri="{D42A27DB-BD31-4B8C-83A1-F6EECF244321}">
                <p14:modId xmlns:p14="http://schemas.microsoft.com/office/powerpoint/2010/main" val="2272403323"/>
              </p:ext>
            </p:extLst>
          </p:nvPr>
        </p:nvGraphicFramePr>
        <p:xfrm>
          <a:off x="5394122" y="1070123"/>
          <a:ext cx="2845618" cy="2936142"/>
        </p:xfrm>
        <a:graphic>
          <a:graphicData uri="http://schemas.openxmlformats.org/drawingml/2006/table">
            <a:tbl>
              <a:tblPr firstRow="1" bandRow="1">
                <a:tableStyleId>{5C22544A-7EE6-4342-B048-85BDC9FD1C3A}</a:tableStyleId>
              </a:tblPr>
              <a:tblGrid>
                <a:gridCol w="738231">
                  <a:extLst>
                    <a:ext uri="{9D8B030D-6E8A-4147-A177-3AD203B41FA5}">
                      <a16:colId xmlns:a16="http://schemas.microsoft.com/office/drawing/2014/main" val="1402952150"/>
                    </a:ext>
                  </a:extLst>
                </a:gridCol>
                <a:gridCol w="1234932">
                  <a:extLst>
                    <a:ext uri="{9D8B030D-6E8A-4147-A177-3AD203B41FA5}">
                      <a16:colId xmlns:a16="http://schemas.microsoft.com/office/drawing/2014/main" val="655003933"/>
                    </a:ext>
                  </a:extLst>
                </a:gridCol>
                <a:gridCol w="872455">
                  <a:extLst>
                    <a:ext uri="{9D8B030D-6E8A-4147-A177-3AD203B41FA5}">
                      <a16:colId xmlns:a16="http://schemas.microsoft.com/office/drawing/2014/main" val="427715470"/>
                    </a:ext>
                  </a:extLst>
                </a:gridCol>
              </a:tblGrid>
              <a:tr h="326238">
                <a:tc>
                  <a:txBody>
                    <a:bodyPr/>
                    <a:lstStyle/>
                    <a:p>
                      <a:pPr algn="r" rtl="0" fontAlgn="t">
                        <a:spcBef>
                          <a:spcPts val="0"/>
                        </a:spcBef>
                        <a:spcAft>
                          <a:spcPts val="0"/>
                        </a:spcAft>
                      </a:pPr>
                      <a:r>
                        <a:rPr lang="en-US" sz="1100" b="1" i="0" u="none" strike="noStrike" dirty="0">
                          <a:solidFill>
                            <a:srgbClr val="000000"/>
                          </a:solidFill>
                          <a:effectLst/>
                          <a:latin typeface=""/>
                        </a:rPr>
                        <a:t># Cores</a:t>
                      </a:r>
                      <a:endParaRPr lang="en-US" dirty="0">
                        <a:effectLst/>
                        <a:latin typeface=""/>
                      </a:endParaRPr>
                    </a:p>
                  </a:txBody>
                  <a:tcPr marL="63500" marR="63500" marT="63500" marB="63500"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1" i="0" u="none" strike="noStrike" dirty="0">
                          <a:solidFill>
                            <a:srgbClr val="000000"/>
                          </a:solidFill>
                          <a:effectLst/>
                          <a:latin typeface=""/>
                        </a:rPr>
                        <a:t>Runtime in sec</a:t>
                      </a:r>
                      <a:endParaRPr lang="en-US" dirty="0">
                        <a:effectLst/>
                        <a:latin typeface=""/>
                      </a:endParaRPr>
                    </a:p>
                  </a:txBody>
                  <a:tcPr marL="63500" marR="63500" marT="63500" marB="63500"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1" i="0" u="none" strike="noStrike" dirty="0">
                          <a:solidFill>
                            <a:srgbClr val="000000"/>
                          </a:solidFill>
                          <a:effectLst/>
                          <a:latin typeface=""/>
                        </a:rPr>
                        <a:t>Speedup</a:t>
                      </a:r>
                      <a:endParaRPr lang="en-US" dirty="0">
                        <a:effectLst/>
                        <a:latin typeface=""/>
                      </a:endParaRPr>
                    </a:p>
                  </a:txBody>
                  <a:tcPr marL="63500" marR="63500" marT="63500" marB="63500"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92097003"/>
                  </a:ext>
                </a:extLst>
              </a:tr>
              <a:tr h="326238">
                <a:tc>
                  <a:txBody>
                    <a:bodyPr/>
                    <a:lstStyle/>
                    <a:p>
                      <a:pPr algn="r" rtl="0" fontAlgn="t">
                        <a:spcBef>
                          <a:spcPts val="0"/>
                        </a:spcBef>
                        <a:spcAft>
                          <a:spcPts val="0"/>
                        </a:spcAft>
                      </a:pPr>
                      <a:r>
                        <a:rPr lang="en-US" sz="1100" b="0" i="0" u="none" strike="noStrike" dirty="0">
                          <a:solidFill>
                            <a:srgbClr val="000000"/>
                          </a:solidFill>
                          <a:effectLst/>
                          <a:latin typeface=""/>
                        </a:rPr>
                        <a:t>1</a:t>
                      </a:r>
                      <a:endParaRPr lang="en-US" dirty="0">
                        <a:effectLst/>
                        <a:latin typeface=""/>
                      </a:endParaRPr>
                    </a:p>
                  </a:txBody>
                  <a:tcPr marL="63500" marR="63500" marT="63500" marB="635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65.10</a:t>
                      </a:r>
                      <a:endParaRPr lang="en-US" dirty="0">
                        <a:effectLst/>
                        <a:latin typeface=""/>
                      </a:endParaRPr>
                    </a:p>
                  </a:txBody>
                  <a:tcPr marL="63500" marR="63500" marT="63500" marB="635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a:solidFill>
                            <a:srgbClr val="000000"/>
                          </a:solidFill>
                          <a:effectLst/>
                          <a:latin typeface=""/>
                        </a:rPr>
                        <a:t>1.00</a:t>
                      </a:r>
                      <a:endParaRPr lang="en-US">
                        <a:effectLst/>
                        <a:latin typeface=""/>
                      </a:endParaRPr>
                    </a:p>
                  </a:txBody>
                  <a:tcPr marL="63500" marR="63500" marT="63500" marB="6350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09088586"/>
                  </a:ext>
                </a:extLst>
              </a:tr>
              <a:tr h="326238">
                <a:tc>
                  <a:txBody>
                    <a:bodyPr/>
                    <a:lstStyle/>
                    <a:p>
                      <a:pPr algn="r" rtl="0" fontAlgn="t">
                        <a:spcBef>
                          <a:spcPts val="0"/>
                        </a:spcBef>
                        <a:spcAft>
                          <a:spcPts val="0"/>
                        </a:spcAft>
                      </a:pPr>
                      <a:r>
                        <a:rPr lang="en-US" sz="1100" b="0" i="0" u="none" strike="noStrike" dirty="0">
                          <a:solidFill>
                            <a:srgbClr val="000000"/>
                          </a:solidFill>
                          <a:effectLst/>
                          <a:latin typeface=""/>
                        </a:rPr>
                        <a:t>2</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34.21</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1.90</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70440309"/>
                  </a:ext>
                </a:extLst>
              </a:tr>
              <a:tr h="326238">
                <a:tc>
                  <a:txBody>
                    <a:bodyPr/>
                    <a:lstStyle/>
                    <a:p>
                      <a:pPr algn="r" rtl="0" fontAlgn="t">
                        <a:spcBef>
                          <a:spcPts val="0"/>
                        </a:spcBef>
                        <a:spcAft>
                          <a:spcPts val="0"/>
                        </a:spcAft>
                      </a:pPr>
                      <a:r>
                        <a:rPr lang="en-US" sz="1100" b="0" i="0" u="none" strike="noStrike" dirty="0">
                          <a:solidFill>
                            <a:srgbClr val="000000"/>
                          </a:solidFill>
                          <a:effectLst/>
                          <a:latin typeface=""/>
                        </a:rPr>
                        <a:t>3</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24.17</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2.69</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692810930"/>
                  </a:ext>
                </a:extLst>
              </a:tr>
              <a:tr h="326238">
                <a:tc>
                  <a:txBody>
                    <a:bodyPr/>
                    <a:lstStyle/>
                    <a:p>
                      <a:pPr algn="r" rtl="0" fontAlgn="t">
                        <a:spcBef>
                          <a:spcPts val="0"/>
                        </a:spcBef>
                        <a:spcAft>
                          <a:spcPts val="0"/>
                        </a:spcAft>
                      </a:pPr>
                      <a:r>
                        <a:rPr lang="en-US" sz="1100" b="0" i="0" u="none" strike="noStrike">
                          <a:solidFill>
                            <a:srgbClr val="000000"/>
                          </a:solidFill>
                          <a:effectLst/>
                          <a:latin typeface=""/>
                        </a:rPr>
                        <a:t>4</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19.06</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3.42</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53404103"/>
                  </a:ext>
                </a:extLst>
              </a:tr>
              <a:tr h="326238">
                <a:tc>
                  <a:txBody>
                    <a:bodyPr/>
                    <a:lstStyle/>
                    <a:p>
                      <a:pPr algn="r" rtl="0" fontAlgn="t">
                        <a:spcBef>
                          <a:spcPts val="0"/>
                        </a:spcBef>
                        <a:spcAft>
                          <a:spcPts val="0"/>
                        </a:spcAft>
                      </a:pPr>
                      <a:r>
                        <a:rPr lang="en-US" sz="1100" b="0" i="0" u="none" strike="noStrike">
                          <a:solidFill>
                            <a:srgbClr val="000000"/>
                          </a:solidFill>
                          <a:effectLst/>
                          <a:latin typeface=""/>
                        </a:rPr>
                        <a:t>5</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15.64</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4.16</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643554634"/>
                  </a:ext>
                </a:extLst>
              </a:tr>
              <a:tr h="326238">
                <a:tc>
                  <a:txBody>
                    <a:bodyPr/>
                    <a:lstStyle/>
                    <a:p>
                      <a:pPr algn="r" rtl="0" fontAlgn="t">
                        <a:spcBef>
                          <a:spcPts val="0"/>
                        </a:spcBef>
                        <a:spcAft>
                          <a:spcPts val="0"/>
                        </a:spcAft>
                      </a:pPr>
                      <a:r>
                        <a:rPr lang="en-US" sz="1100" b="0" i="0" u="none" strike="noStrike">
                          <a:solidFill>
                            <a:srgbClr val="000000"/>
                          </a:solidFill>
                          <a:effectLst/>
                          <a:latin typeface=""/>
                        </a:rPr>
                        <a:t>6</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a:solidFill>
                            <a:srgbClr val="000000"/>
                          </a:solidFill>
                          <a:effectLst/>
                          <a:latin typeface=""/>
                        </a:rPr>
                        <a:t>14.86</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000000"/>
                          </a:solidFill>
                          <a:effectLst/>
                          <a:latin typeface=""/>
                        </a:rPr>
                        <a:t>4.38</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18694493"/>
                  </a:ext>
                </a:extLst>
              </a:tr>
              <a:tr h="326238">
                <a:tc>
                  <a:txBody>
                    <a:bodyPr/>
                    <a:lstStyle/>
                    <a:p>
                      <a:pPr algn="r" rtl="0" fontAlgn="t">
                        <a:spcBef>
                          <a:spcPts val="0"/>
                        </a:spcBef>
                        <a:spcAft>
                          <a:spcPts val="0"/>
                        </a:spcAft>
                      </a:pPr>
                      <a:r>
                        <a:rPr lang="en-US" sz="1100" b="1" i="0" u="none" strike="noStrike">
                          <a:solidFill>
                            <a:srgbClr val="93C47D"/>
                          </a:solidFill>
                          <a:effectLst/>
                          <a:latin typeface=""/>
                        </a:rPr>
                        <a:t>7</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1" i="0" u="none" strike="noStrike">
                          <a:solidFill>
                            <a:srgbClr val="93C47D"/>
                          </a:solidFill>
                          <a:effectLst/>
                          <a:latin typeface=""/>
                        </a:rPr>
                        <a:t>12.98</a:t>
                      </a:r>
                      <a:endParaRPr lang="en-US">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1" i="0" u="none" strike="noStrike" dirty="0">
                          <a:solidFill>
                            <a:srgbClr val="93C47D"/>
                          </a:solidFill>
                          <a:effectLst/>
                          <a:latin typeface=""/>
                        </a:rPr>
                        <a:t>5.01</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796878621"/>
                  </a:ext>
                </a:extLst>
              </a:tr>
              <a:tr h="326238">
                <a:tc>
                  <a:txBody>
                    <a:bodyPr/>
                    <a:lstStyle/>
                    <a:p>
                      <a:pPr algn="r" rtl="0" fontAlgn="t">
                        <a:spcBef>
                          <a:spcPts val="0"/>
                        </a:spcBef>
                        <a:spcAft>
                          <a:spcPts val="0"/>
                        </a:spcAft>
                      </a:pPr>
                      <a:r>
                        <a:rPr lang="en-US" sz="1100" b="0" i="0" u="none" strike="noStrike" dirty="0">
                          <a:solidFill>
                            <a:srgbClr val="CC0000"/>
                          </a:solidFill>
                          <a:effectLst/>
                          <a:latin typeface=""/>
                        </a:rPr>
                        <a:t>8</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CC0000"/>
                          </a:solidFill>
                          <a:effectLst/>
                          <a:latin typeface=""/>
                        </a:rPr>
                        <a:t>13.08</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t">
                        <a:spcBef>
                          <a:spcPts val="0"/>
                        </a:spcBef>
                        <a:spcAft>
                          <a:spcPts val="0"/>
                        </a:spcAft>
                      </a:pPr>
                      <a:r>
                        <a:rPr lang="en-US" sz="1100" b="0" i="0" u="none" strike="noStrike" dirty="0">
                          <a:solidFill>
                            <a:srgbClr val="CC0000"/>
                          </a:solidFill>
                          <a:effectLst/>
                          <a:latin typeface=""/>
                        </a:rPr>
                        <a:t>4.98</a:t>
                      </a:r>
                      <a:endParaRPr lang="en-US" dirty="0">
                        <a:effectLst/>
                        <a:latin typeface=""/>
                      </a:endParaRPr>
                    </a:p>
                  </a:txBody>
                  <a:tcPr marL="63500" marR="63500" marT="63500" marB="6350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675674331"/>
                  </a:ext>
                </a:extLst>
              </a:tr>
            </a:tbl>
          </a:graphicData>
        </a:graphic>
      </p:graphicFrame>
    </p:spTree>
    <p:extLst>
      <p:ext uri="{BB962C8B-B14F-4D97-AF65-F5344CB8AC3E}">
        <p14:creationId xmlns:p14="http://schemas.microsoft.com/office/powerpoint/2010/main" val="34381243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AC1BC-D8B4-8705-622D-D144EEFB74C3}"/>
              </a:ext>
            </a:extLst>
          </p:cNvPr>
          <p:cNvSpPr>
            <a:spLocks noGrp="1"/>
          </p:cNvSpPr>
          <p:nvPr>
            <p:ph type="title"/>
          </p:nvPr>
        </p:nvSpPr>
        <p:spPr/>
        <p:txBody>
          <a:bodyPr>
            <a:normAutofit fontScale="90000"/>
          </a:bodyPr>
          <a:lstStyle/>
          <a:p>
            <a:r>
              <a:rPr lang="en-US" dirty="0"/>
              <a:t>Scaling on a HPC</a:t>
            </a:r>
          </a:p>
        </p:txBody>
      </p:sp>
      <p:sp>
        <p:nvSpPr>
          <p:cNvPr id="3" name="Text Placeholder 2">
            <a:extLst>
              <a:ext uri="{FF2B5EF4-FFF2-40B4-BE49-F238E27FC236}">
                <a16:creationId xmlns:a16="http://schemas.microsoft.com/office/drawing/2014/main" id="{0DB458CB-B4B6-5EA1-929D-E3ED528D649A}"/>
              </a:ext>
            </a:extLst>
          </p:cNvPr>
          <p:cNvSpPr>
            <a:spLocks noGrp="1"/>
          </p:cNvSpPr>
          <p:nvPr>
            <p:ph type="body" idx="1"/>
          </p:nvPr>
        </p:nvSpPr>
        <p:spPr/>
        <p:txBody>
          <a:bodyPr>
            <a:normAutofit lnSpcReduction="10000"/>
          </a:bodyPr>
          <a:lstStyle/>
          <a:p>
            <a:r>
              <a:rPr lang="en-US" dirty="0"/>
              <a:t>Vertical scaling</a:t>
            </a:r>
          </a:p>
          <a:p>
            <a:pPr lvl="1"/>
            <a:r>
              <a:rPr lang="en-US" dirty="0"/>
              <a:t>Using more resources on a node</a:t>
            </a:r>
          </a:p>
          <a:p>
            <a:pPr lvl="1"/>
            <a:r>
              <a:rPr lang="en-US" dirty="0"/>
              <a:t>“scaling up”</a:t>
            </a:r>
          </a:p>
          <a:p>
            <a:pPr lvl="1"/>
            <a:endParaRPr lang="en-US" dirty="0"/>
          </a:p>
          <a:p>
            <a:r>
              <a:rPr lang="en-US" dirty="0"/>
              <a:t>Horizontal scaling</a:t>
            </a:r>
          </a:p>
          <a:p>
            <a:pPr lvl="1"/>
            <a:r>
              <a:rPr lang="en-US" dirty="0"/>
              <a:t>Growing the system by connecting multiple hardware entities to distribute the load across nodes</a:t>
            </a:r>
          </a:p>
          <a:p>
            <a:pPr lvl="1"/>
            <a:r>
              <a:rPr lang="en-US" dirty="0"/>
              <a:t>“scaling out”</a:t>
            </a:r>
          </a:p>
        </p:txBody>
      </p:sp>
    </p:spTree>
    <p:extLst>
      <p:ext uri="{BB962C8B-B14F-4D97-AF65-F5344CB8AC3E}">
        <p14:creationId xmlns:p14="http://schemas.microsoft.com/office/powerpoint/2010/main" val="8690294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0C46D-86A4-56FE-96EC-57989123652C}"/>
              </a:ext>
            </a:extLst>
          </p:cNvPr>
          <p:cNvSpPr>
            <a:spLocks noGrp="1"/>
          </p:cNvSpPr>
          <p:nvPr>
            <p:ph type="title"/>
          </p:nvPr>
        </p:nvSpPr>
        <p:spPr/>
        <p:txBody>
          <a:bodyPr>
            <a:normAutofit fontScale="90000"/>
          </a:bodyPr>
          <a:lstStyle/>
          <a:p>
            <a:r>
              <a:rPr lang="en-US" dirty="0"/>
              <a:t>Monitoring</a:t>
            </a:r>
          </a:p>
        </p:txBody>
      </p:sp>
      <p:sp>
        <p:nvSpPr>
          <p:cNvPr id="3" name="Text Placeholder 2">
            <a:extLst>
              <a:ext uri="{FF2B5EF4-FFF2-40B4-BE49-F238E27FC236}">
                <a16:creationId xmlns:a16="http://schemas.microsoft.com/office/drawing/2014/main" id="{93C438B4-1D61-EC8A-15CB-12198D714259}"/>
              </a:ext>
            </a:extLst>
          </p:cNvPr>
          <p:cNvSpPr>
            <a:spLocks noGrp="1"/>
          </p:cNvSpPr>
          <p:nvPr>
            <p:ph type="body" idx="1"/>
          </p:nvPr>
        </p:nvSpPr>
        <p:spPr/>
        <p:txBody>
          <a:bodyPr>
            <a:normAutofit lnSpcReduction="10000"/>
          </a:bodyPr>
          <a:lstStyle/>
          <a:p>
            <a:r>
              <a:rPr lang="en-US" dirty="0"/>
              <a:t>Monitor the load on a system</a:t>
            </a:r>
          </a:p>
          <a:p>
            <a:pPr lvl="1"/>
            <a:r>
              <a:rPr lang="en-US" dirty="0"/>
              <a:t>Command: </a:t>
            </a:r>
            <a:r>
              <a:rPr lang="en-US" dirty="0" err="1">
                <a:latin typeface="Courier New" panose="02070309020205020404" pitchFamily="49" charset="0"/>
                <a:cs typeface="Courier New" panose="02070309020205020404" pitchFamily="49" charset="0"/>
              </a:rPr>
              <a:t>htop</a:t>
            </a:r>
            <a:r>
              <a:rPr lang="en-US" dirty="0"/>
              <a:t>, or command: </a:t>
            </a:r>
            <a:r>
              <a:rPr lang="en-US" dirty="0" err="1">
                <a:latin typeface="Courier New" panose="02070309020205020404" pitchFamily="49" charset="0"/>
                <a:cs typeface="Courier New" panose="02070309020205020404" pitchFamily="49" charset="0"/>
              </a:rPr>
              <a:t>ps</a:t>
            </a:r>
            <a:r>
              <a:rPr lang="en-US" dirty="0">
                <a:latin typeface="Courier New" panose="02070309020205020404" pitchFamily="49" charset="0"/>
                <a:cs typeface="Courier New" panose="02070309020205020404" pitchFamily="49" charset="0"/>
              </a:rPr>
              <a:t> –U username</a:t>
            </a:r>
          </a:p>
          <a:p>
            <a:pPr lvl="1"/>
            <a:r>
              <a:rPr lang="en-US" dirty="0"/>
              <a:t>E.g. run a job in an interactive session;</a:t>
            </a:r>
            <a:br>
              <a:rPr lang="en-US" dirty="0"/>
            </a:br>
            <a:r>
              <a:rPr lang="en-US" dirty="0"/>
              <a:t>have a second SSH connection to monitor the load</a:t>
            </a:r>
          </a:p>
          <a:p>
            <a:pPr marL="114300" indent="0">
              <a:buNone/>
            </a:pPr>
            <a:endParaRPr lang="en-US" sz="2000" dirty="0">
              <a:solidFill>
                <a:schemeClr val="dk2"/>
              </a:solidFill>
              <a:latin typeface="Arial"/>
              <a:cs typeface="Arial"/>
            </a:endParaRPr>
          </a:p>
          <a:p>
            <a:r>
              <a:rPr lang="en-US" dirty="0"/>
              <a:t>List running SLURM jobs</a:t>
            </a:r>
          </a:p>
          <a:p>
            <a:pPr lvl="1"/>
            <a:r>
              <a:rPr lang="en-US" dirty="0"/>
              <a:t>Command: </a:t>
            </a:r>
            <a:r>
              <a:rPr lang="en-US" dirty="0" err="1">
                <a:latin typeface="Courier New" panose="02070309020205020404" pitchFamily="49" charset="0"/>
                <a:cs typeface="Courier New" panose="02070309020205020404" pitchFamily="49" charset="0"/>
              </a:rPr>
              <a:t>squeue</a:t>
            </a:r>
            <a:endParaRPr lang="en-US" dirty="0">
              <a:latin typeface="Courier New" panose="02070309020205020404" pitchFamily="49" charset="0"/>
              <a:cs typeface="Courier New" panose="02070309020205020404" pitchFamily="49" charset="0"/>
            </a:endParaRPr>
          </a:p>
          <a:p>
            <a:pPr lvl="1"/>
            <a:r>
              <a:rPr lang="en-US" dirty="0">
                <a:latin typeface="+mj-lt"/>
                <a:cs typeface="Courier New" panose="02070309020205020404" pitchFamily="49" charset="0"/>
              </a:rPr>
              <a:t>Monitor if a job is (still) running from a login node</a:t>
            </a:r>
          </a:p>
          <a:p>
            <a:endParaRPr lang="en-US" dirty="0"/>
          </a:p>
        </p:txBody>
      </p:sp>
    </p:spTree>
    <p:extLst>
      <p:ext uri="{BB962C8B-B14F-4D97-AF65-F5344CB8AC3E}">
        <p14:creationId xmlns:p14="http://schemas.microsoft.com/office/powerpoint/2010/main" val="34368903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AEDA5-B08E-43C9-A98B-9F546F3B8BF8}"/>
              </a:ext>
            </a:extLst>
          </p:cNvPr>
          <p:cNvSpPr>
            <a:spLocks noGrp="1"/>
          </p:cNvSpPr>
          <p:nvPr>
            <p:ph type="title"/>
          </p:nvPr>
        </p:nvSpPr>
        <p:spPr/>
        <p:txBody>
          <a:bodyPr>
            <a:normAutofit fontScale="90000"/>
          </a:bodyPr>
          <a:lstStyle/>
          <a:p>
            <a:r>
              <a:rPr lang="en-US" dirty="0"/>
              <a:t>Exercise</a:t>
            </a:r>
          </a:p>
        </p:txBody>
      </p:sp>
      <p:sp>
        <p:nvSpPr>
          <p:cNvPr id="3" name="Text Placeholder 2">
            <a:extLst>
              <a:ext uri="{FF2B5EF4-FFF2-40B4-BE49-F238E27FC236}">
                <a16:creationId xmlns:a16="http://schemas.microsoft.com/office/drawing/2014/main" id="{8555D23E-1C67-5A85-3B9D-02A3DAC1CBC8}"/>
              </a:ext>
            </a:extLst>
          </p:cNvPr>
          <p:cNvSpPr>
            <a:spLocks noGrp="1"/>
          </p:cNvSpPr>
          <p:nvPr>
            <p:ph type="body" idx="1"/>
          </p:nvPr>
        </p:nvSpPr>
        <p:spPr/>
        <p:txBody>
          <a:bodyPr/>
          <a:lstStyle/>
          <a:p>
            <a:r>
              <a:rPr lang="en-US" dirty="0"/>
              <a:t>Run a Python program on a compute-node</a:t>
            </a:r>
          </a:p>
          <a:p>
            <a:pPr lvl="1"/>
            <a:r>
              <a:rPr lang="en-US" dirty="0">
                <a:latin typeface="Courier New" panose="02070309020205020404" pitchFamily="49" charset="0"/>
                <a:cs typeface="Courier New" panose="02070309020205020404" pitchFamily="49" charset="0"/>
              </a:rPr>
              <a:t>python </a:t>
            </a:r>
            <a:r>
              <a:rPr lang="en-US" dirty="0" err="1">
                <a:latin typeface="Courier New" panose="02070309020205020404" pitchFamily="49" charset="0"/>
                <a:cs typeface="Courier New" panose="02070309020205020404" pitchFamily="49" charset="0"/>
              </a:rPr>
              <a:t>mp_sleep.py</a:t>
            </a:r>
            <a:endParaRPr lang="en-US" dirty="0">
              <a:latin typeface="Courier New" panose="02070309020205020404" pitchFamily="49" charset="0"/>
              <a:cs typeface="Courier New" panose="02070309020205020404" pitchFamily="49" charset="0"/>
            </a:endParaRPr>
          </a:p>
          <a:p>
            <a:pPr lvl="1"/>
            <a:endParaRPr lang="en-US" dirty="0">
              <a:latin typeface="Courier New" panose="02070309020205020404" pitchFamily="49" charset="0"/>
              <a:cs typeface="Courier New" panose="02070309020205020404" pitchFamily="49" charset="0"/>
            </a:endParaRPr>
          </a:p>
          <a:p>
            <a:r>
              <a:rPr lang="en-US" dirty="0"/>
              <a:t>Monitor multiple processes using </a:t>
            </a:r>
            <a:r>
              <a:rPr lang="en-US" dirty="0" err="1"/>
              <a:t>htop</a:t>
            </a:r>
            <a:endParaRPr lang="en-US" dirty="0"/>
          </a:p>
          <a:p>
            <a:pPr lvl="1"/>
            <a:r>
              <a:rPr lang="en-US" dirty="0"/>
              <a:t>While the program is running on a compute-node, open</a:t>
            </a:r>
            <a:br>
              <a:rPr lang="en-US" dirty="0"/>
            </a:br>
            <a:r>
              <a:rPr lang="en-US" sz="1150" dirty="0">
                <a:latin typeface="Courier New" panose="02070309020205020404" pitchFamily="49" charset="0"/>
                <a:cs typeface="Courier New" panose="02070309020205020404" pitchFamily="49" charset="0"/>
              </a:rPr>
              <a:t>https://rcood.rc.fas.harvard.edu/pun/sys/shell/ssh/COMPUTE_NODE.rc.fas.harvard.edu</a:t>
            </a:r>
            <a:br>
              <a:rPr lang="en-US" sz="1150" dirty="0">
                <a:latin typeface="Courier New" panose="02070309020205020404" pitchFamily="49" charset="0"/>
                <a:cs typeface="Courier New" panose="02070309020205020404" pitchFamily="49" charset="0"/>
              </a:rPr>
            </a:br>
            <a:r>
              <a:rPr lang="en-US" dirty="0"/>
              <a:t>in a browser; replace “COMPUTE_NODE” with the node-ID</a:t>
            </a:r>
            <a:br>
              <a:rPr lang="en-US" dirty="0"/>
            </a:br>
            <a:r>
              <a:rPr lang="en-US" dirty="0"/>
              <a:t>you are connected to</a:t>
            </a:r>
          </a:p>
          <a:p>
            <a:endParaRPr lang="en-US" dirty="0"/>
          </a:p>
        </p:txBody>
      </p:sp>
    </p:spTree>
    <p:extLst>
      <p:ext uri="{BB962C8B-B14F-4D97-AF65-F5344CB8AC3E}">
        <p14:creationId xmlns:p14="http://schemas.microsoft.com/office/powerpoint/2010/main" val="5858293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AEDA5-B08E-43C9-A98B-9F546F3B8BF8}"/>
              </a:ext>
            </a:extLst>
          </p:cNvPr>
          <p:cNvSpPr>
            <a:spLocks noGrp="1"/>
          </p:cNvSpPr>
          <p:nvPr>
            <p:ph type="title"/>
          </p:nvPr>
        </p:nvSpPr>
        <p:spPr/>
        <p:txBody>
          <a:bodyPr>
            <a:normAutofit fontScale="90000"/>
          </a:bodyPr>
          <a:lstStyle/>
          <a:p>
            <a:r>
              <a:rPr lang="en-US" dirty="0"/>
              <a:t>Exercise</a:t>
            </a:r>
          </a:p>
        </p:txBody>
      </p:sp>
      <p:sp>
        <p:nvSpPr>
          <p:cNvPr id="3" name="Text Placeholder 2">
            <a:extLst>
              <a:ext uri="{FF2B5EF4-FFF2-40B4-BE49-F238E27FC236}">
                <a16:creationId xmlns:a16="http://schemas.microsoft.com/office/drawing/2014/main" id="{8555D23E-1C67-5A85-3B9D-02A3DAC1CBC8}"/>
              </a:ext>
            </a:extLst>
          </p:cNvPr>
          <p:cNvSpPr>
            <a:spLocks noGrp="1"/>
          </p:cNvSpPr>
          <p:nvPr>
            <p:ph type="body" idx="1"/>
          </p:nvPr>
        </p:nvSpPr>
        <p:spPr/>
        <p:txBody>
          <a:bodyPr/>
          <a:lstStyle/>
          <a:p>
            <a:pPr marL="114300" indent="0">
              <a:buNone/>
            </a:pPr>
            <a:r>
              <a:rPr lang="en-US" dirty="0"/>
              <a:t>Find the exercise document in the GitHub repo</a:t>
            </a:r>
          </a:p>
        </p:txBody>
      </p:sp>
      <p:pic>
        <p:nvPicPr>
          <p:cNvPr id="7" name="Picture 6">
            <a:extLst>
              <a:ext uri="{FF2B5EF4-FFF2-40B4-BE49-F238E27FC236}">
                <a16:creationId xmlns:a16="http://schemas.microsoft.com/office/drawing/2014/main" id="{2AC6F581-F4B6-7E0B-6371-E3F25DDD9029}"/>
              </a:ext>
            </a:extLst>
          </p:cNvPr>
          <p:cNvPicPr>
            <a:picLocks noChangeAspect="1"/>
          </p:cNvPicPr>
          <p:nvPr/>
        </p:nvPicPr>
        <p:blipFill>
          <a:blip r:embed="rId3"/>
          <a:srcRect/>
          <a:stretch/>
        </p:blipFill>
        <p:spPr>
          <a:xfrm>
            <a:off x="256414" y="1589086"/>
            <a:ext cx="3358056" cy="3358056"/>
          </a:xfrm>
          <a:prstGeom prst="rect">
            <a:avLst/>
          </a:prstGeom>
        </p:spPr>
      </p:pic>
      <p:pic>
        <p:nvPicPr>
          <p:cNvPr id="9" name="Picture 8">
            <a:extLst>
              <a:ext uri="{FF2B5EF4-FFF2-40B4-BE49-F238E27FC236}">
                <a16:creationId xmlns:a16="http://schemas.microsoft.com/office/drawing/2014/main" id="{AC638265-DD7A-F322-0C68-2241398F7F41}"/>
              </a:ext>
            </a:extLst>
          </p:cNvPr>
          <p:cNvPicPr>
            <a:picLocks noChangeAspect="1"/>
          </p:cNvPicPr>
          <p:nvPr/>
        </p:nvPicPr>
        <p:blipFill>
          <a:blip r:embed="rId4"/>
          <a:srcRect/>
          <a:stretch/>
        </p:blipFill>
        <p:spPr>
          <a:xfrm rot="421460">
            <a:off x="4520412" y="1947812"/>
            <a:ext cx="5284351" cy="5501325"/>
          </a:xfrm>
          <a:prstGeom prst="rect">
            <a:avLst/>
          </a:prstGeom>
          <a:effectLst>
            <a:outerShdw blurRad="50800" dist="38100" dir="13500000" algn="br" rotWithShape="0">
              <a:prstClr val="black">
                <a:alpha val="40000"/>
              </a:prstClr>
            </a:outerShdw>
          </a:effectLst>
        </p:spPr>
      </p:pic>
    </p:spTree>
    <p:extLst>
      <p:ext uri="{BB962C8B-B14F-4D97-AF65-F5344CB8AC3E}">
        <p14:creationId xmlns:p14="http://schemas.microsoft.com/office/powerpoint/2010/main" val="8765332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5min coffee break</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2</a:t>
            </a: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8312353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3</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Introduction to the Case Study</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30420993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1h lunch break</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a:t>
            </a:r>
            <a:r>
              <a:rPr lang="en-US" sz="2400" b="1" dirty="0">
                <a:solidFill>
                  <a:schemeClr val="lt1"/>
                </a:solidFill>
                <a:latin typeface="Montserrat"/>
                <a:ea typeface="Montserrat"/>
                <a:cs typeface="Montserrat"/>
                <a:sym typeface="Montserrat"/>
              </a:rPr>
              <a:t>3</a:t>
            </a:r>
            <a:endParaRPr lang="en-US" sz="2400" b="1" i="0" u="none" strike="noStrike" cap="none" dirty="0">
              <a:solidFill>
                <a:schemeClr val="lt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41368987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4</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Efficient Programming</a:t>
            </a:r>
            <a:endParaRPr lang="en-US"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8086337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5min coffee break</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a:t>
            </a:r>
            <a:r>
              <a:rPr lang="en-US" sz="2400" b="1" dirty="0">
                <a:solidFill>
                  <a:schemeClr val="lt1"/>
                </a:solidFill>
                <a:latin typeface="Montserrat"/>
                <a:ea typeface="Montserrat"/>
                <a:cs typeface="Montserrat"/>
                <a:sym typeface="Montserrat"/>
              </a:rPr>
              <a:t>4</a:t>
            </a:r>
            <a:endParaRPr lang="en-US" sz="2400" b="1" i="0" u="none" strike="noStrike" cap="none" dirty="0">
              <a:solidFill>
                <a:schemeClr val="lt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4014332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8E607-8904-6F6F-2943-BE2A842F4D33}"/>
              </a:ext>
            </a:extLst>
          </p:cNvPr>
          <p:cNvSpPr>
            <a:spLocks noGrp="1"/>
          </p:cNvSpPr>
          <p:nvPr>
            <p:ph type="title"/>
          </p:nvPr>
        </p:nvSpPr>
        <p:spPr/>
        <p:txBody>
          <a:bodyPr>
            <a:normAutofit fontScale="90000"/>
          </a:bodyPr>
          <a:lstStyle/>
          <a:p>
            <a:r>
              <a:rPr lang="en-US" dirty="0"/>
              <a:t>Who are you?</a:t>
            </a:r>
          </a:p>
        </p:txBody>
      </p:sp>
      <p:sp>
        <p:nvSpPr>
          <p:cNvPr id="3" name="Text Placeholder 2">
            <a:extLst>
              <a:ext uri="{FF2B5EF4-FFF2-40B4-BE49-F238E27FC236}">
                <a16:creationId xmlns:a16="http://schemas.microsoft.com/office/drawing/2014/main" id="{81065D11-353B-386F-DC65-F14F5849507D}"/>
              </a:ext>
            </a:extLst>
          </p:cNvPr>
          <p:cNvSpPr>
            <a:spLocks noGrp="1"/>
          </p:cNvSpPr>
          <p:nvPr>
            <p:ph type="body" idx="1"/>
          </p:nvPr>
        </p:nvSpPr>
        <p:spPr/>
        <p:txBody>
          <a:bodyPr>
            <a:normAutofit/>
          </a:bodyPr>
          <a:lstStyle/>
          <a:p>
            <a:pPr marL="114300" indent="0">
              <a:buNone/>
            </a:pPr>
            <a:r>
              <a:rPr lang="en-US" dirty="0"/>
              <a:t>Short round of introduction</a:t>
            </a:r>
          </a:p>
          <a:p>
            <a:pPr lvl="1"/>
            <a:r>
              <a:rPr lang="en-US" dirty="0"/>
              <a:t>Your name and field of research</a:t>
            </a:r>
          </a:p>
          <a:p>
            <a:pPr lvl="1"/>
            <a:r>
              <a:rPr lang="en-US" dirty="0"/>
              <a:t>Why are you here? What do you hope to take away from this workshop? What do you want to use HPC for?</a:t>
            </a:r>
          </a:p>
          <a:p>
            <a:pPr lvl="1"/>
            <a:r>
              <a:rPr lang="en-US" dirty="0"/>
              <a:t>What’s your tech / programming / data science experience level?</a:t>
            </a:r>
          </a:p>
          <a:p>
            <a:pPr lvl="2"/>
            <a:r>
              <a:rPr lang="en-US" dirty="0"/>
              <a:t>Have you worked with the FASRC before?</a:t>
            </a:r>
          </a:p>
          <a:p>
            <a:pPr lvl="2"/>
            <a:r>
              <a:rPr lang="en-US" dirty="0"/>
              <a:t>command line?</a:t>
            </a:r>
          </a:p>
        </p:txBody>
      </p:sp>
    </p:spTree>
    <p:extLst>
      <p:ext uri="{BB962C8B-B14F-4D97-AF65-F5344CB8AC3E}">
        <p14:creationId xmlns:p14="http://schemas.microsoft.com/office/powerpoint/2010/main" val="25285335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5</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Moving to the FASRC</a:t>
            </a:r>
            <a:endParaRPr lang="en-US"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3566068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5min coffee break</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a:t>
            </a:r>
            <a:r>
              <a:rPr lang="en-US" sz="2400" b="1" dirty="0">
                <a:solidFill>
                  <a:schemeClr val="lt1"/>
                </a:solidFill>
                <a:latin typeface="Montserrat"/>
                <a:ea typeface="Montserrat"/>
                <a:cs typeface="Montserrat"/>
                <a:sym typeface="Montserrat"/>
              </a:rPr>
              <a:t>5</a:t>
            </a:r>
            <a:endParaRPr lang="en-US" sz="2400" b="1" i="0" u="none" strike="noStrike" cap="none" dirty="0">
              <a:solidFill>
                <a:schemeClr val="lt1"/>
              </a:solidFill>
              <a:latin typeface="Montserrat"/>
              <a:ea typeface="Montserrat"/>
              <a:cs typeface="Montserrat"/>
              <a:sym typeface="Montserrat"/>
            </a:endParaRP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1006625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Python for Geospatial Big Data and Data Science Using the FASRC</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Chapter 6</a:t>
            </a:r>
          </a:p>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Recap, Wrap-up &amp; Outro</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15392589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BE7E3-9A09-574B-5AEE-EC66D6067E55}"/>
              </a:ext>
            </a:extLst>
          </p:cNvPr>
          <p:cNvSpPr>
            <a:spLocks noGrp="1"/>
          </p:cNvSpPr>
          <p:nvPr>
            <p:ph type="title"/>
          </p:nvPr>
        </p:nvSpPr>
        <p:spPr/>
        <p:txBody>
          <a:bodyPr>
            <a:normAutofit fontScale="90000"/>
          </a:bodyPr>
          <a:lstStyle/>
          <a:p>
            <a:r>
              <a:rPr lang="en-US" dirty="0"/>
              <a:t>Inspirations: CGA’s Big Data Projects</a:t>
            </a:r>
          </a:p>
        </p:txBody>
      </p:sp>
      <p:sp>
        <p:nvSpPr>
          <p:cNvPr id="3" name="Text Placeholder 2">
            <a:extLst>
              <a:ext uri="{FF2B5EF4-FFF2-40B4-BE49-F238E27FC236}">
                <a16:creationId xmlns:a16="http://schemas.microsoft.com/office/drawing/2014/main" id="{43A3A350-2411-CA93-D4FB-6FC0B1584F97}"/>
              </a:ext>
            </a:extLst>
          </p:cNvPr>
          <p:cNvSpPr>
            <a:spLocks noGrp="1"/>
          </p:cNvSpPr>
          <p:nvPr>
            <p:ph type="body" idx="1"/>
          </p:nvPr>
        </p:nvSpPr>
        <p:spPr/>
        <p:txBody>
          <a:bodyPr>
            <a:normAutofit fontScale="85000" lnSpcReduction="10000"/>
          </a:bodyPr>
          <a:lstStyle/>
          <a:p>
            <a:r>
              <a:rPr lang="en-US" dirty="0"/>
              <a:t>Complex geospatial analysis</a:t>
            </a:r>
          </a:p>
          <a:p>
            <a:r>
              <a:rPr lang="en-US" dirty="0"/>
              <a:t>Geospatial big data cannot be handled by traditional GIS</a:t>
            </a:r>
          </a:p>
          <a:p>
            <a:r>
              <a:rPr lang="en-US" dirty="0"/>
              <a:t>Scale geospatial applications on cluster (FASRC) and cloud (AWS/MOC) computing environments</a:t>
            </a:r>
          </a:p>
          <a:p>
            <a:r>
              <a:rPr lang="en-US" dirty="0"/>
              <a:t>Geospatial databases (</a:t>
            </a:r>
            <a:r>
              <a:rPr lang="en-US" dirty="0" err="1"/>
              <a:t>PostGIS</a:t>
            </a:r>
            <a:r>
              <a:rPr lang="en-US" dirty="0"/>
              <a:t>, </a:t>
            </a:r>
            <a:r>
              <a:rPr lang="en-US" dirty="0" err="1"/>
              <a:t>OmniSci</a:t>
            </a:r>
            <a:r>
              <a:rPr lang="en-US" dirty="0"/>
              <a:t>)</a:t>
            </a:r>
          </a:p>
          <a:p>
            <a:r>
              <a:rPr lang="en-US" dirty="0"/>
              <a:t>Visualization of large geospatial data using GPU databases </a:t>
            </a:r>
          </a:p>
          <a:p>
            <a:pPr marL="114300" indent="0">
              <a:buNone/>
            </a:pPr>
            <a:endParaRPr lang="en-US" dirty="0"/>
          </a:p>
          <a:p>
            <a:pPr marL="114300" indent="0">
              <a:buNone/>
            </a:pPr>
            <a:r>
              <a:rPr lang="en-US" dirty="0">
                <a:sym typeface="Wingdings" pitchFamily="2" charset="2"/>
              </a:rPr>
              <a:t> </a:t>
            </a:r>
            <a:r>
              <a:rPr lang="en-US" sz="2100" dirty="0"/>
              <a:t>https://</a:t>
            </a:r>
            <a:r>
              <a:rPr lang="en-US" sz="2100" dirty="0" err="1"/>
              <a:t>gis.harvard.edu</a:t>
            </a:r>
            <a:r>
              <a:rPr lang="en-US" sz="2100" dirty="0"/>
              <a:t>/</a:t>
            </a:r>
            <a:r>
              <a:rPr lang="en-US" sz="2100" dirty="0" err="1"/>
              <a:t>gis</a:t>
            </a:r>
            <a:r>
              <a:rPr lang="en-US" sz="2100" dirty="0"/>
              <a:t>-data-science-big-data-workstream-</a:t>
            </a:r>
            <a:r>
              <a:rPr lang="en-US" sz="2100" dirty="0" err="1"/>
              <a:t>cga</a:t>
            </a:r>
            <a:endParaRPr lang="en-US" sz="2100" dirty="0"/>
          </a:p>
          <a:p>
            <a:endParaRPr lang="en-US" dirty="0"/>
          </a:p>
        </p:txBody>
      </p:sp>
    </p:spTree>
    <p:extLst>
      <p:ext uri="{BB962C8B-B14F-4D97-AF65-F5344CB8AC3E}">
        <p14:creationId xmlns:p14="http://schemas.microsoft.com/office/powerpoint/2010/main" val="13378271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240215" y="3325780"/>
            <a:ext cx="8663700" cy="184666"/>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1200" b="1" i="0" u="none" strike="noStrike" cap="none" dirty="0">
                <a:solidFill>
                  <a:schemeClr val="dk1"/>
                </a:solidFill>
                <a:latin typeface="Montserrat"/>
                <a:ea typeface="Montserrat"/>
                <a:cs typeface="Montserrat"/>
                <a:sym typeface="Montserrat"/>
              </a:rPr>
              <a:t>Thank you for joining us!</a:t>
            </a:r>
          </a:p>
        </p:txBody>
      </p:sp>
      <p:sp>
        <p:nvSpPr>
          <p:cNvPr id="100" name="Google Shape;100;p25"/>
          <p:cNvSpPr txBox="1"/>
          <p:nvPr/>
        </p:nvSpPr>
        <p:spPr>
          <a:xfrm>
            <a:off x="0" y="1616875"/>
            <a:ext cx="9144000" cy="923299"/>
          </a:xfrm>
          <a:prstGeom prst="rect">
            <a:avLst/>
          </a:prstGeom>
          <a:solidFill>
            <a:srgbClr val="007A87"/>
          </a:solid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3111"/>
              <a:buFont typeface="Arial"/>
              <a:buNone/>
            </a:pPr>
            <a:r>
              <a:rPr lang="en-US" sz="2400" b="1" i="0" u="none" strike="noStrike" cap="none" dirty="0">
                <a:solidFill>
                  <a:schemeClr val="lt1"/>
                </a:solidFill>
                <a:latin typeface="Montserrat"/>
                <a:ea typeface="Montserrat"/>
                <a:cs typeface="Montserrat"/>
                <a:sym typeface="Montserrat"/>
              </a:rPr>
              <a:t>Chapter 6</a:t>
            </a:r>
          </a:p>
          <a:p>
            <a:pPr marL="0" marR="0" lvl="0" indent="0" algn="ctr" rtl="0">
              <a:lnSpc>
                <a:spcPct val="100000"/>
              </a:lnSpc>
              <a:spcBef>
                <a:spcPts val="0"/>
              </a:spcBef>
              <a:spcAft>
                <a:spcPts val="0"/>
              </a:spcAft>
              <a:buClr>
                <a:schemeClr val="dk1"/>
              </a:buClr>
              <a:buSzPts val="3111"/>
              <a:buFont typeface="Arial"/>
              <a:buNone/>
            </a:pPr>
            <a:r>
              <a:rPr lang="en-US" sz="2400" b="1" dirty="0">
                <a:solidFill>
                  <a:schemeClr val="lt1"/>
                </a:solidFill>
                <a:latin typeface="Montserrat"/>
                <a:ea typeface="Montserrat"/>
                <a:cs typeface="Montserrat"/>
                <a:sym typeface="Montserrat"/>
              </a:rPr>
              <a:t>Questions &amp; Comments?</a:t>
            </a:r>
            <a:endParaRPr sz="1600" b="1" i="0" u="none" strike="noStrike" cap="none" dirty="0">
              <a:solidFill>
                <a:schemeClr val="lt1"/>
              </a:solidFill>
              <a:latin typeface="Montserrat"/>
              <a:ea typeface="Montserrat"/>
              <a:cs typeface="Montserrat"/>
              <a:sym typeface="Montserrat"/>
            </a:endParaRPr>
          </a:p>
        </p:txBody>
      </p:sp>
      <p:pic>
        <p:nvPicPr>
          <p:cNvPr id="101" name="Google Shape;101;p25" descr="Partners | The F(o)und Project"/>
          <p:cNvPicPr preferRelativeResize="0"/>
          <p:nvPr/>
        </p:nvPicPr>
        <p:blipFill rotWithShape="1">
          <a:blip r:embed="rId3">
            <a:alphaModFix/>
          </a:blip>
          <a:srcRect/>
          <a:stretch/>
        </p:blipFill>
        <p:spPr>
          <a:xfrm>
            <a:off x="3665344" y="4405468"/>
            <a:ext cx="1764792" cy="617243"/>
          </a:xfrm>
          <a:prstGeom prst="rect">
            <a:avLst/>
          </a:prstGeom>
          <a:noFill/>
          <a:ln>
            <a:noFill/>
          </a:ln>
        </p:spPr>
      </p:pic>
    </p:spTree>
    <p:extLst>
      <p:ext uri="{BB962C8B-B14F-4D97-AF65-F5344CB8AC3E}">
        <p14:creationId xmlns:p14="http://schemas.microsoft.com/office/powerpoint/2010/main" val="2330798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21FC8-0F1E-8553-2937-002620FDBA48}"/>
              </a:ext>
            </a:extLst>
          </p:cNvPr>
          <p:cNvSpPr>
            <a:spLocks noGrp="1"/>
          </p:cNvSpPr>
          <p:nvPr>
            <p:ph type="title"/>
          </p:nvPr>
        </p:nvSpPr>
        <p:spPr/>
        <p:txBody>
          <a:bodyPr>
            <a:normAutofit fontScale="90000"/>
          </a:bodyPr>
          <a:lstStyle/>
          <a:p>
            <a:r>
              <a:rPr lang="en-US" dirty="0"/>
              <a:t>Files &amp; Data for the Workshop</a:t>
            </a:r>
          </a:p>
        </p:txBody>
      </p:sp>
      <p:sp>
        <p:nvSpPr>
          <p:cNvPr id="3" name="Text Placeholder 2">
            <a:extLst>
              <a:ext uri="{FF2B5EF4-FFF2-40B4-BE49-F238E27FC236}">
                <a16:creationId xmlns:a16="http://schemas.microsoft.com/office/drawing/2014/main" id="{CE4EF79C-8265-1317-5BF0-100D80FD1533}"/>
              </a:ext>
            </a:extLst>
          </p:cNvPr>
          <p:cNvSpPr>
            <a:spLocks noGrp="1"/>
          </p:cNvSpPr>
          <p:nvPr>
            <p:ph type="body" idx="1"/>
          </p:nvPr>
        </p:nvSpPr>
        <p:spPr/>
        <p:txBody>
          <a:bodyPr>
            <a:normAutofit lnSpcReduction="10000"/>
          </a:bodyPr>
          <a:lstStyle/>
          <a:p>
            <a:r>
              <a:rPr lang="en-US" dirty="0"/>
              <a:t>Files</a:t>
            </a:r>
          </a:p>
          <a:p>
            <a:pPr lvl="1"/>
            <a:r>
              <a:rPr lang="en-US" dirty="0"/>
              <a:t>Slides, exercises, command cheat sheet, and code files</a:t>
            </a:r>
          </a:p>
          <a:p>
            <a:pPr lvl="1"/>
            <a:r>
              <a:rPr lang="en-US" dirty="0"/>
              <a:t>GitHub: [TODO]</a:t>
            </a:r>
          </a:p>
          <a:p>
            <a:r>
              <a:rPr lang="en-US" dirty="0"/>
              <a:t>Datasets</a:t>
            </a:r>
          </a:p>
          <a:p>
            <a:pPr lvl="1"/>
            <a:r>
              <a:rPr lang="en-US" dirty="0"/>
              <a:t>All data we’ll work with</a:t>
            </a:r>
          </a:p>
          <a:p>
            <a:pPr lvl="1"/>
            <a:r>
              <a:rPr lang="en-US" dirty="0"/>
              <a:t>Publicly accessible on the cluster: </a:t>
            </a:r>
            <a:r>
              <a:rPr lang="en-US" dirty="0">
                <a:latin typeface="Courier New" panose="02070309020205020404" pitchFamily="49" charset="0"/>
                <a:cs typeface="Courier New" panose="02070309020205020404" pitchFamily="49" charset="0"/>
              </a:rPr>
              <a:t>/n/holyscratch01/</a:t>
            </a:r>
            <a:r>
              <a:rPr lang="en-US" dirty="0" err="1">
                <a:latin typeface="Courier New" panose="02070309020205020404" pitchFamily="49" charset="0"/>
                <a:cs typeface="Courier New" panose="02070309020205020404" pitchFamily="49" charset="0"/>
              </a:rPr>
              <a:t>cga</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rspang</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workshop_data</a:t>
            </a:r>
            <a:r>
              <a:rPr lang="en-US" dirty="0">
                <a:latin typeface="Courier New" panose="02070309020205020404" pitchFamily="49" charset="0"/>
                <a:cs typeface="Courier New" panose="02070309020205020404" pitchFamily="49" charset="0"/>
              </a:rPr>
              <a:t>/</a:t>
            </a:r>
          </a:p>
          <a:p>
            <a:pPr lvl="1"/>
            <a:r>
              <a:rPr lang="en-US" dirty="0"/>
              <a:t>Harvard’s </a:t>
            </a:r>
            <a:r>
              <a:rPr lang="en-US" dirty="0" err="1"/>
              <a:t>Dataverse</a:t>
            </a:r>
            <a:r>
              <a:rPr lang="en-US" dirty="0"/>
              <a:t>: [TODO]</a:t>
            </a:r>
          </a:p>
        </p:txBody>
      </p:sp>
    </p:spTree>
    <p:extLst>
      <p:ext uri="{BB962C8B-B14F-4D97-AF65-F5344CB8AC3E}">
        <p14:creationId xmlns:p14="http://schemas.microsoft.com/office/powerpoint/2010/main" val="3907070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Introduction to Big Data Processing &amp; HPC</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p:txBody>
          <a:bodyPr/>
          <a:lstStyle/>
          <a:p>
            <a:r>
              <a:rPr lang="en-US" dirty="0"/>
              <a:t>Big Data</a:t>
            </a:r>
          </a:p>
          <a:p>
            <a:pPr lvl="1"/>
            <a:r>
              <a:rPr lang="en-US" dirty="0"/>
              <a:t>Volume, Velocity, and Variety (3Vs)</a:t>
            </a:r>
          </a:p>
          <a:p>
            <a:pPr lvl="1"/>
            <a:r>
              <a:rPr lang="en-US" dirty="0"/>
              <a:t>Also: Veracity and Value</a:t>
            </a:r>
          </a:p>
          <a:p>
            <a:r>
              <a:rPr lang="en-US" dirty="0"/>
              <a:t>Processing</a:t>
            </a:r>
          </a:p>
          <a:p>
            <a:pPr lvl="1"/>
            <a:r>
              <a:rPr lang="en-US" dirty="0"/>
              <a:t>Large dataset </a:t>
            </a:r>
            <a:r>
              <a:rPr lang="en-US" dirty="0">
                <a:sym typeface="Wingdings" pitchFamily="2" charset="2"/>
              </a:rPr>
              <a:t> a</a:t>
            </a:r>
            <a:r>
              <a:rPr lang="en-US" dirty="0"/>
              <a:t>ggregated results </a:t>
            </a:r>
            <a:r>
              <a:rPr lang="en-US" dirty="0">
                <a:sym typeface="Wingdings" pitchFamily="2" charset="2"/>
              </a:rPr>
              <a:t></a:t>
            </a:r>
            <a:r>
              <a:rPr lang="en-US" dirty="0"/>
              <a:t> smaller datasets</a:t>
            </a:r>
          </a:p>
          <a:p>
            <a:r>
              <a:rPr lang="en-US" dirty="0"/>
              <a:t>Faculty of Arts and Sciences Research Cluster</a:t>
            </a:r>
          </a:p>
          <a:p>
            <a:pPr lvl="1"/>
            <a:r>
              <a:rPr lang="en-US" dirty="0"/>
              <a:t>Harvard’s High-Performance Cluster (HPC)</a:t>
            </a:r>
          </a:p>
        </p:txBody>
      </p:sp>
    </p:spTree>
    <p:extLst>
      <p:ext uri="{BB962C8B-B14F-4D97-AF65-F5344CB8AC3E}">
        <p14:creationId xmlns:p14="http://schemas.microsoft.com/office/powerpoint/2010/main" val="2598277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Differences between a HPC &amp; the Cloud</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p:txBody>
          <a:bodyPr>
            <a:normAutofit lnSpcReduction="10000"/>
          </a:bodyPr>
          <a:lstStyle/>
          <a:p>
            <a:r>
              <a:rPr lang="en-US" dirty="0"/>
              <a:t>Purpose</a:t>
            </a:r>
          </a:p>
          <a:p>
            <a:r>
              <a:rPr lang="en-US" dirty="0"/>
              <a:t>Architecture</a:t>
            </a:r>
          </a:p>
          <a:p>
            <a:r>
              <a:rPr lang="en-US" dirty="0"/>
              <a:t>Resource Allocation</a:t>
            </a:r>
          </a:p>
          <a:p>
            <a:r>
              <a:rPr lang="en-US" dirty="0"/>
              <a:t>Usage and Applications</a:t>
            </a:r>
          </a:p>
          <a:p>
            <a:r>
              <a:rPr lang="en-US" dirty="0"/>
              <a:t>Flexibility</a:t>
            </a:r>
          </a:p>
          <a:p>
            <a:r>
              <a:rPr lang="en-US" dirty="0"/>
              <a:t>Economic Model</a:t>
            </a:r>
          </a:p>
          <a:p>
            <a:r>
              <a:rPr lang="en-US" dirty="0"/>
              <a:t>Location</a:t>
            </a:r>
          </a:p>
        </p:txBody>
      </p:sp>
    </p:spTree>
    <p:extLst>
      <p:ext uri="{BB962C8B-B14F-4D97-AF65-F5344CB8AC3E}">
        <p14:creationId xmlns:p14="http://schemas.microsoft.com/office/powerpoint/2010/main" val="649441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Structure of the FASRC – Structure</a:t>
            </a:r>
          </a:p>
        </p:txBody>
      </p:sp>
      <p:pic>
        <p:nvPicPr>
          <p:cNvPr id="8" name="Picture 7">
            <a:extLst>
              <a:ext uri="{FF2B5EF4-FFF2-40B4-BE49-F238E27FC236}">
                <a16:creationId xmlns:a16="http://schemas.microsoft.com/office/drawing/2014/main" id="{486BEC29-B6A9-CC25-CAC5-101A9BFFFA82}"/>
              </a:ext>
            </a:extLst>
          </p:cNvPr>
          <p:cNvPicPr>
            <a:picLocks noChangeAspect="1"/>
          </p:cNvPicPr>
          <p:nvPr/>
        </p:nvPicPr>
        <p:blipFill rotWithShape="1">
          <a:blip r:embed="rId3"/>
          <a:srcRect l="18382" t="19901" r="20772" b="5555"/>
          <a:stretch/>
        </p:blipFill>
        <p:spPr>
          <a:xfrm>
            <a:off x="4839080" y="1554945"/>
            <a:ext cx="4004877" cy="2759881"/>
          </a:xfrm>
          <a:prstGeom prst="rect">
            <a:avLst/>
          </a:prstGeom>
        </p:spPr>
      </p:pic>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a:xfrm>
            <a:off x="311700" y="1152475"/>
            <a:ext cx="5817638" cy="3546000"/>
          </a:xfrm>
        </p:spPr>
        <p:txBody>
          <a:bodyPr>
            <a:normAutofit lnSpcReduction="10000"/>
          </a:bodyPr>
          <a:lstStyle/>
          <a:p>
            <a:r>
              <a:rPr lang="en-US" dirty="0"/>
              <a:t>Access the cluster through a “login node”</a:t>
            </a:r>
          </a:p>
          <a:p>
            <a:pPr lvl="1"/>
            <a:r>
              <a:rPr lang="en-US" sz="1800" dirty="0" err="1">
                <a:latin typeface="Courier New" panose="02070309020205020404" pitchFamily="49" charset="0"/>
                <a:cs typeface="Courier New" panose="02070309020205020404" pitchFamily="49" charset="0"/>
              </a:rPr>
              <a:t>ssh</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user@login.rc.fas.harvard.edu</a:t>
            </a:r>
            <a:endParaRPr lang="en-US" sz="1800" dirty="0">
              <a:latin typeface="Courier New" panose="02070309020205020404" pitchFamily="49" charset="0"/>
              <a:cs typeface="Courier New" panose="02070309020205020404" pitchFamily="49" charset="0"/>
            </a:endParaRPr>
          </a:p>
          <a:p>
            <a:r>
              <a:rPr lang="en-US" dirty="0"/>
              <a:t>From there, connect to</a:t>
            </a:r>
            <a:br>
              <a:rPr lang="en-US" dirty="0"/>
            </a:br>
            <a:r>
              <a:rPr lang="en-US" dirty="0"/>
              <a:t>compute nodes</a:t>
            </a:r>
            <a:br>
              <a:rPr lang="en-US" dirty="0"/>
            </a:br>
            <a:r>
              <a:rPr lang="en-US" dirty="0"/>
              <a:t>to run apps</a:t>
            </a:r>
          </a:p>
          <a:p>
            <a:pPr lvl="1"/>
            <a:r>
              <a:rPr lang="en-US" dirty="0"/>
              <a:t>Login nodes are not designed</a:t>
            </a:r>
            <a:br>
              <a:rPr lang="en-US" dirty="0"/>
            </a:br>
            <a:r>
              <a:rPr lang="en-US" dirty="0"/>
              <a:t>for anything compute/memory</a:t>
            </a:r>
            <a:br>
              <a:rPr lang="en-US" dirty="0"/>
            </a:br>
            <a:r>
              <a:rPr lang="en-US" dirty="0"/>
              <a:t>intensive</a:t>
            </a:r>
          </a:p>
        </p:txBody>
      </p:sp>
      <p:sp>
        <p:nvSpPr>
          <p:cNvPr id="9" name="TextBox 8">
            <a:extLst>
              <a:ext uri="{FF2B5EF4-FFF2-40B4-BE49-F238E27FC236}">
                <a16:creationId xmlns:a16="http://schemas.microsoft.com/office/drawing/2014/main" id="{DA6EA82B-26D9-CABC-5A75-FC95D4456931}"/>
              </a:ext>
            </a:extLst>
          </p:cNvPr>
          <p:cNvSpPr txBox="1"/>
          <p:nvPr/>
        </p:nvSpPr>
        <p:spPr>
          <a:xfrm rot="16200000">
            <a:off x="6763472" y="2722305"/>
            <a:ext cx="4446730" cy="184666"/>
          </a:xfrm>
          <a:prstGeom prst="rect">
            <a:avLst/>
          </a:prstGeom>
          <a:noFill/>
          <a:ln>
            <a:noFill/>
          </a:ln>
        </p:spPr>
        <p:txBody>
          <a:bodyPr spcFirstLastPara="1" wrap="none" lIns="0" tIns="0" rIns="0" bIns="0" rtlCol="0" anchor="ctr" anchorCtr="0">
            <a:spAutoFit/>
          </a:bodyPr>
          <a:lstStyle/>
          <a:p>
            <a:pPr marL="0" marR="0" indent="0" algn="ctr" rtl="0">
              <a:lnSpc>
                <a:spcPct val="100000"/>
              </a:lnSpc>
              <a:spcBef>
                <a:spcPts val="0"/>
              </a:spcBef>
              <a:spcAft>
                <a:spcPts val="0"/>
              </a:spcAft>
              <a:buClr>
                <a:schemeClr val="dk1"/>
              </a:buClr>
              <a:buSzPts val="3111"/>
              <a:buFont typeface="Arial"/>
              <a:buNone/>
            </a:pPr>
            <a:r>
              <a:rPr lang="en-US" sz="1200" i="0" u="none" strike="noStrike" cap="none" dirty="0">
                <a:solidFill>
                  <a:schemeClr val="dk1"/>
                </a:solidFill>
                <a:latin typeface="Montserrat"/>
                <a:ea typeface="Montserrat"/>
                <a:cs typeface="Montserrat"/>
                <a:sym typeface="Montserrat"/>
              </a:rPr>
              <a:t>Source: https://</a:t>
            </a:r>
            <a:r>
              <a:rPr lang="en-US" sz="1200" i="0" u="none" strike="noStrike" cap="none" dirty="0" err="1">
                <a:solidFill>
                  <a:schemeClr val="dk1"/>
                </a:solidFill>
                <a:latin typeface="Montserrat"/>
                <a:ea typeface="Montserrat"/>
                <a:cs typeface="Montserrat"/>
                <a:sym typeface="Montserrat"/>
              </a:rPr>
              <a:t>www.youtube.com</a:t>
            </a:r>
            <a:r>
              <a:rPr lang="en-US" sz="1200" i="0" u="none" strike="noStrike" cap="none" dirty="0">
                <a:solidFill>
                  <a:schemeClr val="dk1"/>
                </a:solidFill>
                <a:latin typeface="Montserrat"/>
                <a:ea typeface="Montserrat"/>
                <a:cs typeface="Montserrat"/>
                <a:sym typeface="Montserrat"/>
              </a:rPr>
              <a:t>/</a:t>
            </a:r>
            <a:r>
              <a:rPr lang="en-US" sz="1200" i="0" u="none" strike="noStrike" cap="none" dirty="0" err="1">
                <a:solidFill>
                  <a:schemeClr val="dk1"/>
                </a:solidFill>
                <a:latin typeface="Montserrat"/>
                <a:ea typeface="Montserrat"/>
                <a:cs typeface="Montserrat"/>
                <a:sym typeface="Montserrat"/>
              </a:rPr>
              <a:t>watch?v</a:t>
            </a:r>
            <a:r>
              <a:rPr lang="en-US" sz="1200" i="0" u="none" strike="noStrike" cap="none" dirty="0">
                <a:solidFill>
                  <a:schemeClr val="dk1"/>
                </a:solidFill>
                <a:latin typeface="Montserrat"/>
                <a:ea typeface="Montserrat"/>
                <a:cs typeface="Montserrat"/>
                <a:sym typeface="Montserrat"/>
              </a:rPr>
              <a:t>=Ay8oR5n-yyQ</a:t>
            </a:r>
          </a:p>
        </p:txBody>
      </p:sp>
    </p:spTree>
    <p:extLst>
      <p:ext uri="{BB962C8B-B14F-4D97-AF65-F5344CB8AC3E}">
        <p14:creationId xmlns:p14="http://schemas.microsoft.com/office/powerpoint/2010/main" val="2988395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1E8C-9356-19C6-2D08-703729B98610}"/>
              </a:ext>
            </a:extLst>
          </p:cNvPr>
          <p:cNvSpPr>
            <a:spLocks noGrp="1"/>
          </p:cNvSpPr>
          <p:nvPr>
            <p:ph type="title"/>
          </p:nvPr>
        </p:nvSpPr>
        <p:spPr/>
        <p:txBody>
          <a:bodyPr>
            <a:normAutofit fontScale="90000"/>
          </a:bodyPr>
          <a:lstStyle/>
          <a:p>
            <a:r>
              <a:rPr lang="en-US" dirty="0"/>
              <a:t>Structure of the FASRC – SLURM</a:t>
            </a:r>
          </a:p>
        </p:txBody>
      </p:sp>
      <p:sp>
        <p:nvSpPr>
          <p:cNvPr id="3" name="Text Placeholder 2">
            <a:extLst>
              <a:ext uri="{FF2B5EF4-FFF2-40B4-BE49-F238E27FC236}">
                <a16:creationId xmlns:a16="http://schemas.microsoft.com/office/drawing/2014/main" id="{CDBF44A0-D522-2000-157F-5B917A584048}"/>
              </a:ext>
            </a:extLst>
          </p:cNvPr>
          <p:cNvSpPr>
            <a:spLocks noGrp="1"/>
          </p:cNvSpPr>
          <p:nvPr>
            <p:ph type="body" idx="1"/>
          </p:nvPr>
        </p:nvSpPr>
        <p:spPr>
          <a:xfrm>
            <a:off x="311699" y="1152475"/>
            <a:ext cx="8520599" cy="3546000"/>
          </a:xfrm>
        </p:spPr>
        <p:txBody>
          <a:bodyPr>
            <a:normAutofit/>
          </a:bodyPr>
          <a:lstStyle/>
          <a:p>
            <a:r>
              <a:rPr lang="en-US" dirty="0"/>
              <a:t>SLURM is a job scheduler</a:t>
            </a:r>
          </a:p>
          <a:p>
            <a:r>
              <a:rPr lang="en-US" dirty="0"/>
              <a:t>Specify the resources needed, get a node allocated</a:t>
            </a:r>
          </a:p>
          <a:p>
            <a:pPr lvl="1"/>
            <a:r>
              <a:rPr lang="en-US" dirty="0"/>
              <a:t>Specify node-type, CPU cores, memory, and runtime</a:t>
            </a:r>
          </a:p>
          <a:p>
            <a:pPr lvl="1"/>
            <a:r>
              <a:rPr lang="en-US" dirty="0"/>
              <a:t>A job terminates after the designated time is up</a:t>
            </a:r>
          </a:p>
          <a:p>
            <a:pPr lvl="1"/>
            <a:r>
              <a:rPr lang="en-US" dirty="0"/>
              <a:t>SLURM ensures users do not exceed resource request</a:t>
            </a:r>
          </a:p>
          <a:p>
            <a:r>
              <a:rPr lang="en-US" dirty="0"/>
              <a:t>Mostly used to queue jobs, but can also run an interactive session</a:t>
            </a:r>
          </a:p>
          <a:p>
            <a:pPr lvl="1"/>
            <a:r>
              <a:rPr lang="en-US" dirty="0" err="1">
                <a:latin typeface="Courier New" panose="02070309020205020404" pitchFamily="49" charset="0"/>
                <a:cs typeface="Courier New" panose="02070309020205020404" pitchFamily="49" charset="0"/>
              </a:rPr>
              <a:t>srun</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pty</a:t>
            </a:r>
            <a:r>
              <a:rPr lang="en-US" dirty="0">
                <a:latin typeface="Courier New" panose="02070309020205020404" pitchFamily="49" charset="0"/>
                <a:cs typeface="Courier New" panose="02070309020205020404" pitchFamily="49" charset="0"/>
              </a:rPr>
              <a:t> –p test –mem 100 –t 0-01:00 /bin/bash</a:t>
            </a:r>
          </a:p>
        </p:txBody>
      </p:sp>
    </p:spTree>
    <p:extLst>
      <p:ext uri="{BB962C8B-B14F-4D97-AF65-F5344CB8AC3E}">
        <p14:creationId xmlns:p14="http://schemas.microsoft.com/office/powerpoint/2010/main" val="324806980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ln>
          <a:noFill/>
        </a:ln>
      </a:spPr>
      <a:bodyPr spcFirstLastPara="1" wrap="square" lIns="0" tIns="0" rIns="0" bIns="0" anchor="ctr" anchorCtr="0">
        <a:spAutoFit/>
      </a:bodyPr>
      <a:lstStyle>
        <a:defPPr marL="0" marR="0" indent="0" algn="ctr" rtl="0">
          <a:lnSpc>
            <a:spcPct val="100000"/>
          </a:lnSpc>
          <a:spcBef>
            <a:spcPts val="0"/>
          </a:spcBef>
          <a:spcAft>
            <a:spcPts val="0"/>
          </a:spcAft>
          <a:buClr>
            <a:schemeClr val="dk1"/>
          </a:buClr>
          <a:buSzPts val="3111"/>
          <a:buFont typeface="Arial"/>
          <a:buNone/>
          <a:defRPr sz="1200" b="1" i="0" u="none" strike="noStrike" cap="none" dirty="0">
            <a:solidFill>
              <a:schemeClr val="dk1"/>
            </a:solidFill>
            <a:latin typeface="Montserrat"/>
            <a:ea typeface="Montserrat"/>
            <a:cs typeface="Montserrat"/>
            <a:sym typeface="Montserrat"/>
          </a:defRPr>
        </a:defP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2962</TotalTime>
  <Words>4168</Words>
  <Application>Microsoft Macintosh PowerPoint</Application>
  <PresentationFormat>On-screen Show (16:9)</PresentationFormat>
  <Paragraphs>386</Paragraphs>
  <Slides>44</Slides>
  <Notes>38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Roboto Mono</vt:lpstr>
      <vt:lpstr>Montserrat</vt:lpstr>
      <vt:lpstr>Calibri</vt:lpstr>
      <vt:lpstr>Courier New</vt:lpstr>
      <vt:lpstr>Simple Light</vt:lpstr>
      <vt:lpstr>PowerPoint Presentation</vt:lpstr>
      <vt:lpstr>PowerPoint Presentation</vt:lpstr>
      <vt:lpstr>Who we are</vt:lpstr>
      <vt:lpstr>Who are you?</vt:lpstr>
      <vt:lpstr>Files &amp; Data for the Workshop</vt:lpstr>
      <vt:lpstr>Introduction to Big Data Processing &amp; HPC</vt:lpstr>
      <vt:lpstr>Differences between a HPC &amp; the Cloud</vt:lpstr>
      <vt:lpstr>Structure of the FASRC – Structure</vt:lpstr>
      <vt:lpstr>Structure of the FASRC – SLURM</vt:lpstr>
      <vt:lpstr>Structure of the FASRC – Partitions</vt:lpstr>
      <vt:lpstr>Structure of the FASRC – Storage</vt:lpstr>
      <vt:lpstr>PowerPoint Presentation</vt:lpstr>
      <vt:lpstr>Structure of the FASRC – Storage</vt:lpstr>
      <vt:lpstr>PowerPoint Presentation</vt:lpstr>
      <vt:lpstr>Code of Conduct</vt:lpstr>
      <vt:lpstr>Exercise I - Web</vt:lpstr>
      <vt:lpstr>Exercise II - CLI</vt:lpstr>
      <vt:lpstr>Exercise II - CLI</vt:lpstr>
      <vt:lpstr>Exercise</vt:lpstr>
      <vt:lpstr>PowerPoint Presentation</vt:lpstr>
      <vt:lpstr>PowerPoint Presentation</vt:lpstr>
      <vt:lpstr>Environment Differences: Local vs. HPC</vt:lpstr>
      <vt:lpstr>Toy Example &amp; Scaling</vt:lpstr>
      <vt:lpstr>Toy Example &amp; Scaling</vt:lpstr>
      <vt:lpstr>Code Optimization</vt:lpstr>
      <vt:lpstr>Code Efficiency: Dynamic Programming</vt:lpstr>
      <vt:lpstr>Code Efficiency: Filter / Map / Reduce</vt:lpstr>
      <vt:lpstr>Code Efficiency: Parallelization</vt:lpstr>
      <vt:lpstr>Code Efficiency: Parallelization</vt:lpstr>
      <vt:lpstr>Code Efficiency: Parallelization</vt:lpstr>
      <vt:lpstr>Scaling on a HPC</vt:lpstr>
      <vt:lpstr>Monitoring</vt:lpstr>
      <vt:lpstr>Exercise</vt:lpstr>
      <vt:lpstr>Exercise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Inspirations: CGA’s Big Data Projects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 </cp:lastModifiedBy>
  <cp:revision>49</cp:revision>
  <dcterms:modified xsi:type="dcterms:W3CDTF">2023-09-22T22:12:13Z</dcterms:modified>
</cp:coreProperties>
</file>